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8" r:id="rId2"/>
    <p:sldId id="259" r:id="rId3"/>
    <p:sldId id="257" r:id="rId4"/>
    <p:sldId id="258" r:id="rId5"/>
    <p:sldId id="260" r:id="rId6"/>
    <p:sldId id="299" r:id="rId7"/>
    <p:sldId id="261" r:id="rId8"/>
    <p:sldId id="300" r:id="rId9"/>
    <p:sldId id="262" r:id="rId10"/>
    <p:sldId id="263" r:id="rId11"/>
    <p:sldId id="264" r:id="rId12"/>
    <p:sldId id="301" r:id="rId13"/>
    <p:sldId id="265" r:id="rId14"/>
    <p:sldId id="302" r:id="rId15"/>
    <p:sldId id="266" r:id="rId16"/>
    <p:sldId id="297" r:id="rId17"/>
    <p:sldId id="268" r:id="rId18"/>
    <p:sldId id="267" r:id="rId19"/>
    <p:sldId id="270" r:id="rId20"/>
    <p:sldId id="295" r:id="rId21"/>
    <p:sldId id="272" r:id="rId22"/>
    <p:sldId id="273" r:id="rId23"/>
    <p:sldId id="279" r:id="rId24"/>
    <p:sldId id="275" r:id="rId25"/>
    <p:sldId id="276" r:id="rId26"/>
    <p:sldId id="277" r:id="rId27"/>
    <p:sldId id="278" r:id="rId28"/>
    <p:sldId id="274" r:id="rId29"/>
    <p:sldId id="283" r:id="rId30"/>
    <p:sldId id="284" r:id="rId31"/>
    <p:sldId id="285" r:id="rId32"/>
    <p:sldId id="286" r:id="rId33"/>
    <p:sldId id="303" r:id="rId34"/>
    <p:sldId id="292" r:id="rId35"/>
    <p:sldId id="281" r:id="rId36"/>
    <p:sldId id="287" r:id="rId37"/>
    <p:sldId id="288" r:id="rId38"/>
    <p:sldId id="289" r:id="rId39"/>
    <p:sldId id="290" r:id="rId40"/>
    <p:sldId id="291" r:id="rId41"/>
    <p:sldId id="304" r:id="rId42"/>
    <p:sldId id="293" r:id="rId43"/>
    <p:sldId id="269" r:id="rId44"/>
    <p:sldId id="280" r:id="rId45"/>
    <p:sldId id="294"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9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3/4/2020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extLst>
      <p:ext uri="{BB962C8B-B14F-4D97-AF65-F5344CB8AC3E}">
        <p14:creationId xmlns="" xmlns:p14="http://schemas.microsoft.com/office/powerpoint/2010/main" val="835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501CC1F4-3F63-479E-B155-2D815CE8115B}" type="datetime1">
              <a:rPr lang="el-GR" smtClean="0"/>
              <a:pPr/>
              <a:t>3/4/2020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3795F5-48E5-4C6A-A702-C2D98835B015}" type="datetime1">
              <a:rPr lang="el-GR" smtClean="0"/>
              <a:pPr/>
              <a:t>3/4/2020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1DF077F-1885-4073-9D2C-484493A0E803}" type="datetime1">
              <a:rPr lang="el-GR" smtClean="0"/>
              <a:pPr/>
              <a:t>3/4/2020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9EE398D7-DC92-4CFC-8993-99394AC20831}" type="datetime1">
              <a:rPr lang="el-GR" smtClean="0"/>
              <a:pPr/>
              <a:t>3/4/2020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FC8A8B2C-6E62-4019-8B6E-DB200C48534A}" type="datetime1">
              <a:rPr lang="el-GR" smtClean="0"/>
              <a:pPr/>
              <a:t>3/4/2020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B416393-4486-45F5-A2C5-F970279FFF9F}" type="datetime1">
              <a:rPr lang="el-GR" smtClean="0"/>
              <a:pPr/>
              <a:t>3/4/2020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B3A2A80-1EF0-4666-B1FB-A5DFBBF5338B}" type="datetime1">
              <a:rPr lang="el-GR" smtClean="0"/>
              <a:pPr/>
              <a:t>3/4/2020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85886A7-642B-430D-8D23-CB87914B3427}" type="datetime1">
              <a:rPr lang="el-GR" smtClean="0"/>
              <a:pPr/>
              <a:t>3/4/2020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D46A14-B2CB-455D-8057-43616FF4C342}" type="datetime1">
              <a:rPr lang="el-GR" smtClean="0"/>
              <a:pPr/>
              <a:t>3/4/2020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F50832A-4998-4258-B6C5-BF2F0DBC94AE}" type="datetime1">
              <a:rPr lang="el-GR" smtClean="0"/>
              <a:pPr/>
              <a:t>3/4/2020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17A84C-BE3F-4015-92E2-9AE25605C55E}" type="datetime1">
              <a:rPr lang="el-GR" smtClean="0"/>
              <a:pPr/>
              <a:t>3/4/2020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9DCE44-59CA-49E1-AB1E-989511828D49}" type="datetime1">
              <a:rPr lang="el-GR" smtClean="0"/>
              <a:pPr/>
              <a:t>3/4/2020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books.edu.gr/modules/ebook/show.php/DSDIM-A101/82/666,2511/" TargetMode="External"/><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books.edu.gr/modules/ebook/show.php/DSDIM-C101/86/690,262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6" Type="http://schemas.openxmlformats.org/officeDocument/2006/relationships/hyperlink" Target="https://e-swimming.weebly.com/" TargetMode="External"/><Relationship Id="rId5" Type="http://schemas.openxmlformats.org/officeDocument/2006/relationships/image" Target="../media/image35.png"/><Relationship Id="rId4" Type="http://schemas.openxmlformats.org/officeDocument/2006/relationships/hyperlink" Target="https://epaizovolley.weebly.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algn="ctr"/>
            <a:r>
              <a:rPr lang="el-GR" dirty="0" smtClean="0"/>
              <a:t>Ασύγχρονη Εκπαίδευση</a:t>
            </a:r>
            <a:br>
              <a:rPr lang="el-GR" dirty="0" smtClean="0"/>
            </a:br>
            <a:r>
              <a:rPr lang="el-GR" dirty="0" smtClean="0"/>
              <a:t>« Μένω σπίτι και γυμνάζομαι»</a:t>
            </a:r>
            <a:endParaRPr lang="el-GR" dirty="0"/>
          </a:p>
        </p:txBody>
      </p:sp>
      <p:sp>
        <p:nvSpPr>
          <p:cNvPr id="3" name="2 - Υπότιτλος"/>
          <p:cNvSpPr>
            <a:spLocks noGrp="1"/>
          </p:cNvSpPr>
          <p:nvPr>
            <p:ph type="subTitle" idx="1"/>
          </p:nvPr>
        </p:nvSpPr>
        <p:spPr>
          <a:xfrm>
            <a:off x="1219200" y="5124450"/>
            <a:ext cx="6858000" cy="680814"/>
          </a:xfrm>
        </p:spPr>
        <p:txBody>
          <a:bodyPr>
            <a:normAutofit fontScale="92500" lnSpcReduction="20000"/>
          </a:bodyPr>
          <a:lstStyle/>
          <a:p>
            <a:pPr algn="ctr"/>
            <a:r>
              <a:rPr lang="el-GR" dirty="0" smtClean="0"/>
              <a:t>Φυσική Αγωγή για την Πρωτοβάθμια Εκπαίδευση</a:t>
            </a:r>
          </a:p>
          <a:p>
            <a:pPr algn="ctr"/>
            <a:r>
              <a:rPr lang="el-GR" dirty="0" smtClean="0"/>
              <a:t>(2</a:t>
            </a:r>
            <a:r>
              <a:rPr lang="el-GR" baseline="30000" dirty="0" smtClean="0"/>
              <a:t>η</a:t>
            </a:r>
            <a:r>
              <a:rPr lang="el-GR" dirty="0" smtClean="0"/>
              <a:t> εβδομάδα)</a:t>
            </a:r>
          </a:p>
          <a:p>
            <a:pPr algn="ctr"/>
            <a:endParaRPr lang="el-GR" dirty="0"/>
          </a:p>
        </p:txBody>
      </p:sp>
      <p:sp>
        <p:nvSpPr>
          <p:cNvPr id="1026" name="Text Box 2"/>
          <p:cNvSpPr txBox="1">
            <a:spLocks noChangeArrowheads="1"/>
          </p:cNvSpPr>
          <p:nvPr/>
        </p:nvSpPr>
        <p:spPr bwMode="auto">
          <a:xfrm>
            <a:off x="1187624" y="620688"/>
            <a:ext cx="6984776" cy="25922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ΕΛΛΗΝΙΚΗ ΔΗΜΟΚΡΑΤΙΑ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ΥΠΟΥΡΓΕΙΟ ΠΑΙΔΕΙΑΣ &amp; ΘΡΗΣΚΕΥΜΑΤΩΝ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ΠΕΡΙΦΕΡΕΙΑΚΗ Δ/ΝΣΗ Π. &amp; Δ. ΕΚΠ/ΣΗΣ ΑΤΤΙΚΗΣ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Δ/ΝΣΗ Α/ΘΜΙΑΣ ΕΚΠ/ΣΗΣ Γ΄ ΑΘΗΝΑΣ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ΤΜΗΜΑ ΕΚΠΑΙΔΕΥΤΙΚΩΝ ΘΕΜΑΤΩΝ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ΦΥΣΙΚΗ ΑΓΩΓΗ ΚΑΙ ΣΧΟΛΙΚΟΣ ΑΘΛΗΤΙΣΜΟΣ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cs typeface="Arial" pitchFamily="34" charset="0"/>
            </a:endParaRPr>
          </a:p>
        </p:txBody>
      </p:sp>
      <p:pic>
        <p:nvPicPr>
          <p:cNvPr id="8" name="7 - Εικόνα"/>
          <p:cNvPicPr/>
          <p:nvPr/>
        </p:nvPicPr>
        <p:blipFill>
          <a:blip r:embed="rId3" cstate="print"/>
          <a:srcRect/>
          <a:stretch>
            <a:fillRect/>
          </a:stretch>
        </p:blipFill>
        <p:spPr bwMode="auto">
          <a:xfrm>
            <a:off x="4139952" y="332656"/>
            <a:ext cx="864096" cy="576064"/>
          </a:xfrm>
          <a:prstGeom prst="rect">
            <a:avLst/>
          </a:prstGeom>
          <a:noFill/>
          <a:ln w="9525">
            <a:noFill/>
            <a:miter lim="800000"/>
            <a:headEnd/>
            <a:tailEnd/>
          </a:ln>
        </p:spPr>
      </p:pic>
      <p:sp>
        <p:nvSpPr>
          <p:cNvPr id="7" name="6 - Θέση ημερομηνίας"/>
          <p:cNvSpPr>
            <a:spLocks noGrp="1"/>
          </p:cNvSpPr>
          <p:nvPr>
            <p:ph type="dt" sz="half" idx="10"/>
          </p:nvPr>
        </p:nvSpPr>
        <p:spPr/>
        <p:txBody>
          <a:bodyPr/>
          <a:lstStyle/>
          <a:p>
            <a:fld id="{6E445512-6553-45FF-A4BE-7F1F4B843D57}" type="datetime1">
              <a:rPr lang="el-GR" smtClean="0"/>
              <a:pPr/>
              <a:t>3/4/2020</a:t>
            </a:fld>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272808"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(1)</a:t>
            </a:r>
            <a:endParaRPr lang="el-GR" dirty="0"/>
          </a:p>
        </p:txBody>
      </p:sp>
      <p:sp>
        <p:nvSpPr>
          <p:cNvPr id="3" name="2 - Θέση περιεχομένου"/>
          <p:cNvSpPr>
            <a:spLocks noGrp="1"/>
          </p:cNvSpPr>
          <p:nvPr>
            <p:ph sz="quarter" idx="1"/>
          </p:nvPr>
        </p:nvSpPr>
        <p:spPr>
          <a:xfrm>
            <a:off x="323528" y="1196752"/>
            <a:ext cx="8229600" cy="5184576"/>
          </a:xfrm>
        </p:spPr>
        <p:txBody>
          <a:bodyPr>
            <a:normAutofit fontScale="85000" lnSpcReduction="20000"/>
          </a:bodyPr>
          <a:lstStyle/>
          <a:p>
            <a:pPr>
              <a:buNone/>
            </a:pPr>
            <a:r>
              <a:rPr lang="en-US" b="1" dirty="0" smtClean="0">
                <a:latin typeface="+mj-lt"/>
              </a:rPr>
              <a:t>   </a:t>
            </a:r>
            <a:r>
              <a:rPr lang="el-GR" b="1" dirty="0" smtClean="0">
                <a:latin typeface="+mj-lt"/>
              </a:rPr>
              <a:t>Θέμα: Μετακίνηση στο χώρο</a:t>
            </a:r>
          </a:p>
          <a:p>
            <a:pPr algn="just">
              <a:buNone/>
            </a:pPr>
            <a:r>
              <a:rPr lang="el-GR" dirty="0" smtClean="0"/>
              <a:t>    </a:t>
            </a:r>
          </a:p>
          <a:p>
            <a:pPr algn="just">
              <a:buNone/>
            </a:pPr>
            <a:r>
              <a:rPr lang="el-GR" dirty="0" smtClean="0"/>
              <a:t>    	</a:t>
            </a:r>
            <a:r>
              <a:rPr lang="el-GR" dirty="0" smtClean="0">
                <a:latin typeface="+mj-lt"/>
              </a:rPr>
              <a:t>Παιδιά </a:t>
            </a:r>
            <a:r>
              <a:rPr lang="el-GR" dirty="0">
                <a:latin typeface="+mj-lt"/>
              </a:rPr>
              <a:t>μετακινηθείτε στο χώρο και προσπαθήστε να μην ακουμπήσετε τίποτα μέσα σε αυτόν. Μόλις χτυπήσει ένα παλαμάκι ο μπαμπάς ή η μαμά </a:t>
            </a:r>
            <a:r>
              <a:rPr lang="el-GR" dirty="0" smtClean="0">
                <a:latin typeface="+mj-lt"/>
              </a:rPr>
              <a:t>ξαπλώνετε ακουμπώντας την πλάτη σας στο έδαφος. Ακολούθως σηκώνεστε και συνεχίζετε. </a:t>
            </a:r>
            <a:r>
              <a:rPr lang="el-GR" dirty="0">
                <a:latin typeface="+mj-lt"/>
              </a:rPr>
              <a:t>Κάντε το αυτό για 3 λεπτά. Οι γονείς σας θα σας βοηθήσουν με τον χρόνο. Τέλεια!!!</a:t>
            </a:r>
          </a:p>
          <a:p>
            <a:pPr algn="just">
              <a:buNone/>
            </a:pPr>
            <a:endParaRPr lang="el-GR" dirty="0">
              <a:latin typeface="+mj-lt"/>
            </a:endParaRPr>
          </a:p>
          <a:p>
            <a:pPr algn="just">
              <a:buNone/>
            </a:pPr>
            <a:r>
              <a:rPr lang="el-GR" dirty="0">
                <a:latin typeface="+mj-lt"/>
              </a:rPr>
              <a:t>	Τώρα, και αφού πάρετε μια μεγάλη ανάσα, θέλω να τρέξετε επί τόπου για 3 λεπτά. Κάθε φορά που ο μπαμπάς ή η μαμά χτυπήσει παλαμάκι </a:t>
            </a:r>
            <a:r>
              <a:rPr lang="el-GR" dirty="0" smtClean="0">
                <a:latin typeface="+mj-lt"/>
              </a:rPr>
              <a:t>πέφτετε μπρούμυτα, αμέσως ανάσκελα και αμέσως σηκώνεστε να συνεχίσετε το τρέξιμο. </a:t>
            </a:r>
            <a:r>
              <a:rPr lang="el-GR" dirty="0">
                <a:latin typeface="+mj-lt"/>
              </a:rPr>
              <a:t>Όπως είπαμε συνολικά 3 λεπτά. Κουραστήκατε;;; Μην ξεχνάτε να πάρετε αέρα από την μύτη και να τον βγάλετε από το στόμα!!</a:t>
            </a:r>
          </a:p>
          <a:p>
            <a:pPr algn="just">
              <a:buNone/>
            </a:pPr>
            <a:endParaRPr lang="el-GR" dirty="0"/>
          </a:p>
          <a:p>
            <a:pPr algn="just">
              <a:buNone/>
            </a:pPr>
            <a:r>
              <a:rPr lang="el-GR" dirty="0"/>
              <a:t>	</a:t>
            </a:r>
            <a:endParaRPr lang="en-US" dirty="0" smtClean="0"/>
          </a:p>
          <a:p>
            <a:pPr algn="just">
              <a:buNone/>
            </a:pPr>
            <a:endParaRPr lang="el-GR" dirty="0" smtClean="0"/>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Εικόνα 7"/>
          <p:cNvPicPr/>
          <p:nvPr/>
        </p:nvPicPr>
        <p:blipFill rotWithShape="1">
          <a:blip r:embed="rId2" cstate="print"/>
          <a:srcRect l="26011" t="42775" r="50144" b="38150"/>
          <a:stretch/>
        </p:blipFill>
        <p:spPr bwMode="auto">
          <a:xfrm>
            <a:off x="6156176" y="5589240"/>
            <a:ext cx="1800200" cy="602357"/>
          </a:xfrm>
          <a:prstGeom prst="rect">
            <a:avLst/>
          </a:prstGeom>
          <a:ln>
            <a:noFill/>
          </a:ln>
          <a:extLst>
            <a:ext uri="{53640926-AAD7-44D8-BBD7-CCE9431645EC}">
              <a14:shadowObscured xmlns="" xmlns:a14="http://schemas.microsoft.com/office/drawing/2010/main"/>
            </a:ext>
          </a:extLst>
        </p:spPr>
      </p:pic>
      <p:pic>
        <p:nvPicPr>
          <p:cNvPr id="9218" name="Picture 2"/>
          <p:cNvPicPr>
            <a:picLocks noChangeAspect="1" noChangeArrowheads="1"/>
          </p:cNvPicPr>
          <p:nvPr/>
        </p:nvPicPr>
        <p:blipFill>
          <a:blip r:embed="rId3"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(2)</a:t>
            </a:r>
            <a:endParaRPr lang="el-GR" dirty="0"/>
          </a:p>
        </p:txBody>
      </p:sp>
      <p:sp>
        <p:nvSpPr>
          <p:cNvPr id="3" name="2 - Θέση περιεχομένου"/>
          <p:cNvSpPr>
            <a:spLocks noGrp="1"/>
          </p:cNvSpPr>
          <p:nvPr>
            <p:ph sz="quarter" idx="1"/>
          </p:nvPr>
        </p:nvSpPr>
        <p:spPr>
          <a:xfrm>
            <a:off x="827584" y="1196752"/>
            <a:ext cx="7200800" cy="4896544"/>
          </a:xfrm>
        </p:spPr>
        <p:txBody>
          <a:bodyPr>
            <a:normAutofit fontScale="92500"/>
          </a:bodyPr>
          <a:lstStyle/>
          <a:p>
            <a:pPr>
              <a:buNone/>
            </a:pPr>
            <a:r>
              <a:rPr lang="en-US" b="1" dirty="0" smtClean="0">
                <a:latin typeface="+mj-lt"/>
              </a:rPr>
              <a:t>   </a:t>
            </a:r>
            <a:endParaRPr lang="el-GR" dirty="0"/>
          </a:p>
          <a:p>
            <a:pPr algn="just">
              <a:buNone/>
            </a:pPr>
            <a:r>
              <a:rPr lang="el-GR" dirty="0"/>
              <a:t>	</a:t>
            </a:r>
            <a:endParaRPr lang="en-US" dirty="0" smtClean="0"/>
          </a:p>
          <a:p>
            <a:pPr algn="just">
              <a:buNone/>
            </a:pPr>
            <a:r>
              <a:rPr lang="en-US" dirty="0" smtClean="0"/>
              <a:t>   </a:t>
            </a:r>
            <a:r>
              <a:rPr lang="el-GR" dirty="0" smtClean="0">
                <a:latin typeface="+mj-lt"/>
              </a:rPr>
              <a:t>Ξαπλώστε </a:t>
            </a:r>
            <a:r>
              <a:rPr lang="el-GR" dirty="0">
                <a:latin typeface="+mj-lt"/>
              </a:rPr>
              <a:t>τώρα κάτω στο χαλί μπρούμυτα. Με το σύνθημα του μπαμπά ή της μαμάς, σηκωθείτε και κάντε ένα μεγάλο άλμα όσο πιο ψηλά μπορείτε και αμέσως ξαπλώστε και πάλι μπρούμυτα. Επαναλάβετε 10 φορές μπρούμυτα και κατευθείαν άλμα! </a:t>
            </a:r>
            <a:r>
              <a:rPr lang="el-GR" dirty="0" smtClean="0">
                <a:latin typeface="+mj-lt"/>
              </a:rPr>
              <a:t>Ξεκουραστείτε ένα λεπτό και επαναλάβετε άλλα 10 άλματα με τον ίδιο τρόπο. Τα </a:t>
            </a:r>
            <a:r>
              <a:rPr lang="el-GR" dirty="0">
                <a:latin typeface="+mj-lt"/>
              </a:rPr>
              <a:t>καταφέρατε;;;</a:t>
            </a:r>
          </a:p>
          <a:p>
            <a:pPr algn="just">
              <a:buNone/>
            </a:pPr>
            <a:r>
              <a:rPr lang="el-GR" dirty="0" smtClean="0">
                <a:latin typeface="+mj-lt"/>
              </a:rPr>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9" name="Εικόνα 8"/>
          <p:cNvPicPr/>
          <p:nvPr/>
        </p:nvPicPr>
        <p:blipFill rotWithShape="1">
          <a:blip r:embed="rId2" cstate="print"/>
          <a:srcRect l="32514" t="69364" r="57009" b="20520"/>
          <a:stretch/>
        </p:blipFill>
        <p:spPr bwMode="auto">
          <a:xfrm>
            <a:off x="6084168" y="4797152"/>
            <a:ext cx="2016224" cy="720080"/>
          </a:xfrm>
          <a:prstGeom prst="rect">
            <a:avLst/>
          </a:prstGeom>
          <a:ln>
            <a:noFill/>
          </a:ln>
          <a:extLst>
            <a:ext uri="{53640926-AAD7-44D8-BBD7-CCE9431645EC}">
              <a14:shadowObscured xmlns="" xmlns:a14="http://schemas.microsoft.com/office/drawing/2010/main"/>
            </a:ext>
          </a:extLst>
        </p:spPr>
      </p:pic>
      <p:pic>
        <p:nvPicPr>
          <p:cNvPr id="9218" name="Picture 2"/>
          <p:cNvPicPr>
            <a:picLocks noChangeAspect="1" noChangeArrowheads="1"/>
          </p:cNvPicPr>
          <p:nvPr/>
        </p:nvPicPr>
        <p:blipFill>
          <a:blip r:embed="rId3"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(3)</a:t>
            </a:r>
            <a:endParaRPr lang="el-GR" dirty="0"/>
          </a:p>
        </p:txBody>
      </p:sp>
      <p:sp>
        <p:nvSpPr>
          <p:cNvPr id="3" name="2 - Θέση περιεχομένου"/>
          <p:cNvSpPr>
            <a:spLocks noGrp="1"/>
          </p:cNvSpPr>
          <p:nvPr>
            <p:ph sz="quarter" idx="1"/>
          </p:nvPr>
        </p:nvSpPr>
        <p:spPr>
          <a:xfrm>
            <a:off x="899592" y="1124744"/>
            <a:ext cx="7200800" cy="6552728"/>
          </a:xfrm>
        </p:spPr>
        <p:txBody>
          <a:bodyPr>
            <a:normAutofit/>
          </a:bodyPr>
          <a:lstStyle/>
          <a:p>
            <a:pPr algn="just">
              <a:buNone/>
            </a:pPr>
            <a:r>
              <a:rPr lang="el-GR" dirty="0" smtClean="0"/>
              <a:t>    </a:t>
            </a:r>
            <a:r>
              <a:rPr lang="el-GR" sz="1800" b="1" dirty="0" smtClean="0">
                <a:latin typeface="+mj-lt"/>
              </a:rPr>
              <a:t>Θέμα: Δύναμη άνω και κάτω άκρων-παιχνίδι</a:t>
            </a:r>
          </a:p>
          <a:p>
            <a:pPr algn="just">
              <a:buNone/>
            </a:pPr>
            <a:r>
              <a:rPr lang="el-GR" sz="2100" dirty="0" smtClean="0"/>
              <a:t>    </a:t>
            </a:r>
          </a:p>
          <a:p>
            <a:pPr algn="just">
              <a:buNone/>
            </a:pPr>
            <a:endParaRPr lang="el-GR" sz="2100" dirty="0" smtClean="0">
              <a:latin typeface="+mj-lt"/>
            </a:endParaRPr>
          </a:p>
          <a:p>
            <a:pPr algn="just">
              <a:buNone/>
            </a:pPr>
            <a:r>
              <a:rPr lang="el-GR" sz="2100" dirty="0" smtClean="0">
                <a:latin typeface="+mj-lt"/>
              </a:rPr>
              <a:t>     Παιδιά πάρτε μια κόλα χαρτί Α4 και τοποθετήστε την πάνω στο χαλί ή στο πάτωμα του δωματίου. Με το σύνθημα του μπαμπά ή της μαμάς ξεκινήστε άλματα δεξιά αριστερά (10 πλάγια άλματα) και μπρος πίσω (άλλα 10 άλματα) πάνω από την κόλα χαρτί. Επαναλάβετε άλλη μια φορά!!</a:t>
            </a:r>
          </a:p>
          <a:p>
            <a:pPr algn="just">
              <a:buNone/>
            </a:pPr>
            <a:r>
              <a:rPr lang="el-GR" sz="2100" dirty="0" smtClean="0">
                <a:latin typeface="+mj-lt"/>
              </a:rPr>
              <a:t>	</a:t>
            </a:r>
            <a:endParaRPr lang="el-GR" sz="2100" dirty="0" smtClean="0"/>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0242" name="Picture 2"/>
          <p:cNvPicPr>
            <a:picLocks noChangeAspect="1" noChangeArrowheads="1"/>
          </p:cNvPicPr>
          <p:nvPr/>
        </p:nvPicPr>
        <p:blipFill>
          <a:blip r:embed="rId2" cstate="print"/>
          <a:srcRect/>
          <a:stretch>
            <a:fillRect/>
          </a:stretch>
        </p:blipFill>
        <p:spPr bwMode="auto">
          <a:xfrm>
            <a:off x="323528" y="5572125"/>
            <a:ext cx="2190750" cy="1285875"/>
          </a:xfrm>
          <a:prstGeom prst="rect">
            <a:avLst/>
          </a:prstGeom>
          <a:noFill/>
          <a:ln w="9525">
            <a:noFill/>
            <a:miter lim="800000"/>
            <a:headEnd/>
            <a:tailEnd/>
          </a:ln>
        </p:spPr>
      </p:pic>
      <p:pic>
        <p:nvPicPr>
          <p:cNvPr id="10" name="9 - Εικόνα" descr="Screenshot_2020-04-02 Capn Petes Home Activity Visual Packet pdf(9).png"/>
          <p:cNvPicPr>
            <a:picLocks noChangeAspect="1"/>
          </p:cNvPicPr>
          <p:nvPr/>
        </p:nvPicPr>
        <p:blipFill>
          <a:blip r:embed="rId3" cstate="print"/>
          <a:stretch>
            <a:fillRect/>
          </a:stretch>
        </p:blipFill>
        <p:spPr>
          <a:xfrm>
            <a:off x="6876256" y="4077072"/>
            <a:ext cx="1200000" cy="20882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(4)</a:t>
            </a:r>
            <a:endParaRPr lang="el-GR" dirty="0"/>
          </a:p>
        </p:txBody>
      </p:sp>
      <p:sp>
        <p:nvSpPr>
          <p:cNvPr id="3" name="2 - Θέση περιεχομένου"/>
          <p:cNvSpPr>
            <a:spLocks noGrp="1"/>
          </p:cNvSpPr>
          <p:nvPr>
            <p:ph sz="quarter" idx="1"/>
          </p:nvPr>
        </p:nvSpPr>
        <p:spPr>
          <a:xfrm>
            <a:off x="971600" y="1124744"/>
            <a:ext cx="7056784" cy="6552728"/>
          </a:xfrm>
        </p:spPr>
        <p:txBody>
          <a:bodyPr>
            <a:normAutofit/>
          </a:bodyPr>
          <a:lstStyle/>
          <a:p>
            <a:pPr algn="just">
              <a:buNone/>
            </a:pPr>
            <a:r>
              <a:rPr lang="el-GR" sz="2100" dirty="0" smtClean="0">
                <a:latin typeface="+mj-lt"/>
              </a:rPr>
              <a:t>    </a:t>
            </a:r>
          </a:p>
          <a:p>
            <a:pPr algn="just">
              <a:buNone/>
            </a:pPr>
            <a:r>
              <a:rPr lang="el-GR" sz="2100" dirty="0" smtClean="0">
                <a:latin typeface="+mj-lt"/>
              </a:rPr>
              <a:t>     </a:t>
            </a:r>
            <a:r>
              <a:rPr lang="el-GR" sz="2000" dirty="0" smtClean="0">
                <a:latin typeface="+mj-lt"/>
              </a:rPr>
              <a:t>Τοποθετήστε στο έδαφος μερικά πλαστικά ποτήρια. Στηριχθείτε σε πόδια και χέρια (στήριξη στα 4) και περάστε πάνω από όλα τα εμπόδιά σας. Μπορείτε να περάσετε δέκα εμπόδια;; </a:t>
            </a:r>
          </a:p>
          <a:p>
            <a:pPr algn="just">
              <a:buNone/>
            </a:pPr>
            <a:endParaRPr lang="el-GR" sz="2000" dirty="0" smtClean="0">
              <a:latin typeface="+mj-lt"/>
            </a:endParaRPr>
          </a:p>
          <a:p>
            <a:pPr algn="just">
              <a:buNone/>
            </a:pPr>
            <a:r>
              <a:rPr lang="el-GR" sz="2000" dirty="0" smtClean="0">
                <a:latin typeface="+mj-lt"/>
              </a:rPr>
              <a:t>    Τώρα θέλω να πάρετε ένα πλαστικό ποτήρι και να το πετάξετε ψηλά και να προσπαθείτε να το πιάσετε στον αέρα. Κάθε φορά που δεν το πιάνεις πρέπει να πέφτεις ανάσκελα στο έδαφος. Πιάσε το μπορείς!!!</a:t>
            </a:r>
          </a:p>
          <a:p>
            <a:pPr algn="just">
              <a:buNone/>
            </a:pPr>
            <a:r>
              <a:rPr lang="el-GR" sz="2100" dirty="0" smtClean="0">
                <a:latin typeface="+mj-lt"/>
              </a:rPr>
              <a:t>	</a:t>
            </a:r>
            <a:endParaRPr lang="el-GR" sz="2100" dirty="0" smtClean="0"/>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p:nvPr/>
        </p:nvPicPr>
        <p:blipFill rotWithShape="1">
          <a:blip r:embed="rId2" cstate="print">
            <a:extLst>
              <a:ext uri="{28A0092B-C50C-407E-A947-70E740481C1C}">
                <a14:useLocalDpi xmlns="" xmlns:a14="http://schemas.microsoft.com/office/drawing/2010/main" val="0"/>
              </a:ext>
            </a:extLst>
          </a:blip>
          <a:srcRect l="49145" t="57287" r="35232" b="25846"/>
          <a:stretch/>
        </p:blipFill>
        <p:spPr bwMode="auto">
          <a:xfrm>
            <a:off x="6228184" y="4581128"/>
            <a:ext cx="1800200" cy="893187"/>
          </a:xfrm>
          <a:prstGeom prst="rect">
            <a:avLst/>
          </a:prstGeom>
          <a:noFill/>
          <a:ln>
            <a:noFill/>
          </a:ln>
          <a:extLst>
            <a:ext uri="{53640926-AAD7-44D8-BBD7-CCE9431645EC}">
              <a14:shadowObscured xmlns="" xmlns:a14="http://schemas.microsoft.com/office/drawing/2010/main"/>
            </a:ext>
          </a:extLst>
        </p:spPr>
      </p:pic>
      <p:pic>
        <p:nvPicPr>
          <p:cNvPr id="10242" name="Picture 2"/>
          <p:cNvPicPr>
            <a:picLocks noChangeAspect="1" noChangeArrowheads="1"/>
          </p:cNvPicPr>
          <p:nvPr/>
        </p:nvPicPr>
        <p:blipFill>
          <a:blip r:embed="rId3" cstate="print"/>
          <a:srcRect/>
          <a:stretch>
            <a:fillRect/>
          </a:stretch>
        </p:blipFill>
        <p:spPr bwMode="auto">
          <a:xfrm>
            <a:off x="323528"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l-GR" dirty="0" smtClean="0"/>
              <a:t>(5)</a:t>
            </a:r>
            <a:endParaRPr lang="el-GR" dirty="0"/>
          </a:p>
        </p:txBody>
      </p:sp>
      <p:sp>
        <p:nvSpPr>
          <p:cNvPr id="3" name="2 - Θέση περιεχομένου"/>
          <p:cNvSpPr>
            <a:spLocks noGrp="1"/>
          </p:cNvSpPr>
          <p:nvPr>
            <p:ph sz="quarter" idx="1"/>
          </p:nvPr>
        </p:nvSpPr>
        <p:spPr>
          <a:xfrm>
            <a:off x="899592" y="1124744"/>
            <a:ext cx="7128792" cy="4968552"/>
          </a:xfrm>
        </p:spPr>
        <p:txBody>
          <a:bodyPr>
            <a:normAutofit fontScale="25000" lnSpcReduction="20000"/>
          </a:bodyPr>
          <a:lstStyle/>
          <a:p>
            <a:endParaRPr lang="el-GR" b="1" dirty="0" smtClean="0">
              <a:latin typeface="+mj-lt"/>
            </a:endParaRPr>
          </a:p>
          <a:p>
            <a:pPr algn="just">
              <a:buNone/>
            </a:pPr>
            <a:r>
              <a:rPr lang="el-GR" sz="3400" dirty="0" smtClean="0"/>
              <a:t>	</a:t>
            </a:r>
            <a:r>
              <a:rPr lang="el-GR" sz="9600" b="1" dirty="0" smtClean="0">
                <a:latin typeface="+mj-lt"/>
              </a:rPr>
              <a:t>Θέμα: Παιχνίδι    </a:t>
            </a:r>
          </a:p>
          <a:p>
            <a:pPr algn="just">
              <a:buNone/>
            </a:pPr>
            <a:r>
              <a:rPr lang="el-GR" sz="9600" dirty="0" smtClean="0">
                <a:latin typeface="+mj-lt"/>
              </a:rPr>
              <a:t>    </a:t>
            </a:r>
          </a:p>
          <a:p>
            <a:pPr algn="just">
              <a:buNone/>
            </a:pPr>
            <a:r>
              <a:rPr lang="el-GR" sz="9600" dirty="0" smtClean="0">
                <a:latin typeface="+mj-lt"/>
              </a:rPr>
              <a:t>	Παίξε </a:t>
            </a:r>
            <a:r>
              <a:rPr lang="el-GR" sz="9600" dirty="0">
                <a:latin typeface="+mj-lt"/>
              </a:rPr>
              <a:t>με το ποτήρι, με τον μπαμπά ή τη μαμά! Κρατήστε μια απόσταση δυο μέτρων μεταξύ σας και ξεκινήστε να πετάει ο ένας στον άλλο το ποτήρι. Όποιος δεν καταφέρει να πιάσει το ποτήρι πέφτει μπρούμυτα κάτω. Παίξτε </a:t>
            </a:r>
            <a:r>
              <a:rPr lang="el-GR" sz="9600" dirty="0" smtClean="0">
                <a:latin typeface="+mj-lt"/>
              </a:rPr>
              <a:t>3 </a:t>
            </a:r>
            <a:r>
              <a:rPr lang="el-GR" sz="9600" dirty="0">
                <a:latin typeface="+mj-lt"/>
              </a:rPr>
              <a:t>λεπτά </a:t>
            </a:r>
            <a:endParaRPr lang="el-GR" sz="9600" dirty="0" smtClean="0">
              <a:latin typeface="+mj-lt"/>
            </a:endParaRPr>
          </a:p>
          <a:p>
            <a:pPr algn="just">
              <a:buNone/>
            </a:pPr>
            <a:r>
              <a:rPr lang="el-GR" sz="9600" dirty="0" smtClean="0">
                <a:latin typeface="+mj-lt"/>
              </a:rPr>
              <a:t>    Παίξτε το ίδιο παιχνίδι γυρίζοντας πλάτη κάθε φορά που ρίχνετε το ποτήρι είτε εσείς, είτε ο μπαμπάς ή μαμά! Παίξτε 3 λεπτά. Αποφασίστε εσείς μεταξύ σας ποια θα είναι η «ποινή» σε όποιον δεν καταφέρει να πιάσει το ποτήρι στον αέρα.</a:t>
            </a:r>
          </a:p>
          <a:p>
            <a:pPr algn="just">
              <a:buNone/>
            </a:pPr>
            <a:endParaRPr lang="el-GR" sz="5500" dirty="0" smtClean="0">
              <a:latin typeface="+mj-lt"/>
            </a:endParaRPr>
          </a:p>
          <a:p>
            <a:pPr algn="just">
              <a:buNone/>
            </a:pPr>
            <a:r>
              <a:rPr lang="el-GR" sz="5500" dirty="0" smtClean="0">
                <a:latin typeface="+mj-lt"/>
              </a:rPr>
              <a:t>    	</a:t>
            </a:r>
            <a:endParaRPr lang="el-GR" sz="3400" dirty="0" smtClean="0"/>
          </a:p>
          <a:p>
            <a:pPr algn="just">
              <a:buNone/>
            </a:pPr>
            <a:r>
              <a:rPr lang="el-GR" sz="3400" dirty="0" smtClean="0"/>
              <a:t>    </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126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8" name="7 - Εικόνα" descr="Screenshot_2020-04-02 Capn Petes Home Activity Visual Packet pdf(15).png"/>
          <p:cNvPicPr>
            <a:picLocks noChangeAspect="1"/>
          </p:cNvPicPr>
          <p:nvPr/>
        </p:nvPicPr>
        <p:blipFill>
          <a:blip r:embed="rId3" cstate="print"/>
          <a:stretch>
            <a:fillRect/>
          </a:stretch>
        </p:blipFill>
        <p:spPr>
          <a:xfrm>
            <a:off x="6300192" y="5085184"/>
            <a:ext cx="1628572" cy="12952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l-GR" dirty="0" smtClean="0"/>
              <a:t>(6)</a:t>
            </a:r>
            <a:endParaRPr lang="el-GR" dirty="0"/>
          </a:p>
        </p:txBody>
      </p:sp>
      <p:sp>
        <p:nvSpPr>
          <p:cNvPr id="3" name="2 - Θέση περιεχομένου"/>
          <p:cNvSpPr>
            <a:spLocks noGrp="1"/>
          </p:cNvSpPr>
          <p:nvPr>
            <p:ph sz="quarter" idx="1"/>
          </p:nvPr>
        </p:nvSpPr>
        <p:spPr>
          <a:xfrm>
            <a:off x="899592" y="2132856"/>
            <a:ext cx="7128792" cy="4536504"/>
          </a:xfrm>
        </p:spPr>
        <p:txBody>
          <a:bodyPr>
            <a:normAutofit fontScale="40000" lnSpcReduction="20000"/>
          </a:bodyPr>
          <a:lstStyle/>
          <a:p>
            <a:endParaRPr lang="el-GR" b="1" dirty="0" smtClean="0">
              <a:latin typeface="+mj-lt"/>
            </a:endParaRPr>
          </a:p>
          <a:p>
            <a:pPr algn="just">
              <a:buNone/>
            </a:pPr>
            <a:r>
              <a:rPr lang="el-GR" sz="3400" dirty="0" smtClean="0"/>
              <a:t>	</a:t>
            </a:r>
            <a:endParaRPr lang="el-GR" sz="5500" dirty="0" smtClean="0">
              <a:latin typeface="+mj-lt"/>
            </a:endParaRPr>
          </a:p>
          <a:p>
            <a:pPr algn="just">
              <a:buNone/>
            </a:pPr>
            <a:r>
              <a:rPr lang="el-GR" sz="5500" dirty="0" smtClean="0">
                <a:latin typeface="+mj-lt"/>
              </a:rPr>
              <a:t>    	Δεν πιστεύω να κουράστηκες;; </a:t>
            </a:r>
          </a:p>
          <a:p>
            <a:pPr algn="just">
              <a:buNone/>
            </a:pPr>
            <a:r>
              <a:rPr lang="el-GR" sz="5500" dirty="0" smtClean="0">
                <a:latin typeface="+mj-lt"/>
              </a:rPr>
              <a:t>    	Τα πήγες πάρα πολύ καλά!!!</a:t>
            </a:r>
          </a:p>
          <a:p>
            <a:pPr algn="just">
              <a:buNone/>
            </a:pPr>
            <a:r>
              <a:rPr lang="el-GR" sz="5500" dirty="0" smtClean="0">
                <a:latin typeface="+mj-lt"/>
              </a:rPr>
              <a:t>    	Μην ξεχάσεις τώρα που τελειώσαμε </a:t>
            </a:r>
            <a:r>
              <a:rPr lang="el-GR" sz="5500"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r">
              <a:buNone/>
            </a:pPr>
            <a:r>
              <a:rPr lang="el-GR" sz="5500" b="1" i="1" dirty="0" smtClean="0">
                <a:latin typeface="+mj-lt"/>
              </a:rPr>
              <a:t>                                                                                                                                                                                                         ΑΝΤΙΟ!!!!</a:t>
            </a:r>
          </a:p>
          <a:p>
            <a:pPr algn="just">
              <a:buNone/>
            </a:pPr>
            <a:endParaRPr lang="el-GR" sz="3400" dirty="0" smtClean="0"/>
          </a:p>
          <a:p>
            <a:pPr algn="just">
              <a:buNone/>
            </a:pPr>
            <a:r>
              <a:rPr lang="el-GR" sz="3400" dirty="0" smtClean="0"/>
              <a:t>    </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2290"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5868144" y="1484784"/>
            <a:ext cx="2047619" cy="16285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416824"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(1)</a:t>
            </a:r>
            <a:endParaRPr lang="el-GR" dirty="0"/>
          </a:p>
        </p:txBody>
      </p:sp>
      <p:sp>
        <p:nvSpPr>
          <p:cNvPr id="3" name="2 - Θέση περιεχομένου"/>
          <p:cNvSpPr>
            <a:spLocks noGrp="1"/>
          </p:cNvSpPr>
          <p:nvPr>
            <p:ph sz="quarter" idx="1"/>
          </p:nvPr>
        </p:nvSpPr>
        <p:spPr>
          <a:xfrm>
            <a:off x="827584" y="1268760"/>
            <a:ext cx="7200800" cy="4536504"/>
          </a:xfrm>
        </p:spPr>
        <p:txBody>
          <a:bodyPr>
            <a:normAutofit fontScale="77500" lnSpcReduction="20000"/>
          </a:bodyPr>
          <a:lstStyle/>
          <a:p>
            <a:pPr>
              <a:buNone/>
            </a:pPr>
            <a:r>
              <a:rPr lang="en-US" b="1" dirty="0" smtClean="0">
                <a:latin typeface="+mj-lt"/>
              </a:rPr>
              <a:t>   </a:t>
            </a:r>
            <a:r>
              <a:rPr lang="el-GR" b="1" dirty="0" smtClean="0">
                <a:latin typeface="+mj-lt"/>
              </a:rPr>
              <a:t>Θέμα: Κίνηση στο χώρο</a:t>
            </a:r>
          </a:p>
          <a:p>
            <a:pPr algn="just">
              <a:buNone/>
            </a:pPr>
            <a:r>
              <a:rPr lang="el-GR" dirty="0" smtClean="0"/>
              <a:t>    </a:t>
            </a:r>
          </a:p>
          <a:p>
            <a:pPr algn="just">
              <a:buNone/>
            </a:pPr>
            <a:r>
              <a:rPr lang="el-GR" dirty="0" smtClean="0">
                <a:latin typeface="+mj-lt"/>
              </a:rPr>
              <a:t>    Παιδιά είστε έτοιμοι για δράση; Εκτός του ελεύθερου χώρου που θα χρειαστείτε για να τρέξετε θα χρειαστεί να χρησιμοποιήσετε μερικά εμπόδια (π.χ. καρέκλα, τραπέζι, ένα σχοινάκι πιασμένο από δυο σταθερά σημεία). </a:t>
            </a:r>
          </a:p>
          <a:p>
            <a:pPr algn="just">
              <a:buNone/>
            </a:pPr>
            <a:endParaRPr lang="el-GR" dirty="0" smtClean="0">
              <a:latin typeface="+mj-lt"/>
            </a:endParaRPr>
          </a:p>
          <a:p>
            <a:pPr algn="just">
              <a:buNone/>
            </a:pPr>
            <a:r>
              <a:rPr lang="el-GR" dirty="0">
                <a:latin typeface="+mj-lt"/>
              </a:rPr>
              <a:t>	</a:t>
            </a:r>
            <a:r>
              <a:rPr lang="el-GR" dirty="0" smtClean="0">
                <a:latin typeface="+mj-lt"/>
              </a:rPr>
              <a:t>Τρέξτε όχι μόνο στα ελεύθερα σημεία του χώρου σας αλλά κατευθυνθείτε και περάστε κάτω από τα εμπόδια που φτιάξατε σαν φιδάκια (</a:t>
            </a:r>
            <a:r>
              <a:rPr lang="el-GR" dirty="0" err="1" smtClean="0">
                <a:latin typeface="+mj-lt"/>
              </a:rPr>
              <a:t>έρπειν</a:t>
            </a:r>
            <a:r>
              <a:rPr lang="el-GR" dirty="0" smtClean="0">
                <a:latin typeface="+mj-lt"/>
              </a:rPr>
              <a:t>). Κρατήστε αυτή τη δράση σας 3 λεπτά. Ξεκουραστείτε ένα λεπτό και ξεκινήστε για ακόμα ένα τρίλεπτο</a:t>
            </a:r>
          </a:p>
          <a:p>
            <a:pPr algn="just">
              <a:buNone/>
            </a:pPr>
            <a:r>
              <a:rPr lang="el-GR" dirty="0">
                <a:latin typeface="+mj-lt"/>
              </a:rPr>
              <a:t>	</a:t>
            </a:r>
            <a:endParaRPr lang="el-GR" dirty="0" smtClean="0">
              <a:latin typeface="+mj-lt"/>
            </a:endParaRPr>
          </a:p>
          <a:p>
            <a:pPr algn="just">
              <a:buNone/>
            </a:pPr>
            <a:r>
              <a:rPr lang="el-GR" dirty="0">
                <a:latin typeface="+mj-lt"/>
              </a:rPr>
              <a:t>	</a:t>
            </a:r>
            <a:r>
              <a:rPr lang="el-GR" dirty="0" smtClean="0">
                <a:latin typeface="+mj-lt"/>
              </a:rPr>
              <a:t> Τα καταφέρατε;</a:t>
            </a:r>
          </a:p>
          <a:p>
            <a:pPr algn="just">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796136" y="4653136"/>
            <a:ext cx="2088232" cy="14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(2)</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a:bodyPr>
          <a:lstStyle/>
          <a:p>
            <a:pPr algn="just">
              <a:buNone/>
            </a:pPr>
            <a:r>
              <a:rPr lang="el-GR" dirty="0" smtClean="0">
                <a:latin typeface="+mj-lt"/>
              </a:rPr>
              <a:t>    </a:t>
            </a:r>
            <a:r>
              <a:rPr lang="el-GR" sz="1900" dirty="0" smtClean="0">
                <a:latin typeface="+mj-lt"/>
              </a:rPr>
              <a:t>Τώρα, και αφού  πάρετε μια μεγάλη ανάσα, θέλω να τρέξετε επί τόπου για 3 λεπτά. Κάθε φορά όμως που ακούτε ένα παλαμάκι από τον μπαμπά ή τη μαμά πρέπει να κάνετε ένα βαρελάκι (μια φορά δεξιά και μια αριστερά για να μην ζαλιστείτε. Ακολούθως συνεχίζετε το τρέξιμο επί τόπου έως να συμπληρωθούν τα 3 λεπτά της δράσης σας. Κουραστήκατε;;; Μην ξεχνάτε να πάρετε αέρα από την μύτη και να τον βγάλετε από το στόμα!! </a:t>
            </a:r>
          </a:p>
          <a:p>
            <a:pPr algn="just">
              <a:buNone/>
            </a:pPr>
            <a:endParaRPr lang="el-GR" sz="1900" dirty="0" smtClean="0">
              <a:latin typeface="+mj-lt"/>
            </a:endParaRPr>
          </a:p>
          <a:p>
            <a:pPr algn="just">
              <a:buNone/>
            </a:pPr>
            <a:r>
              <a:rPr lang="el-GR" sz="1900" dirty="0">
                <a:latin typeface="+mj-lt"/>
              </a:rPr>
              <a:t>	</a:t>
            </a:r>
            <a:endParaRPr lang="el-GR" sz="1900" dirty="0" smtClean="0">
              <a:latin typeface="+mj-lt"/>
            </a:endParaRPr>
          </a:p>
          <a:p>
            <a:pPr algn="just">
              <a:buNone/>
            </a:pPr>
            <a:r>
              <a:rPr lang="el-GR" sz="1900" dirty="0" smtClean="0">
                <a:latin typeface="+mj-lt"/>
              </a:rPr>
              <a:t>	Αν νιώθετε δυνατοί ετοιμαστείτε για άλλο ένα τρίλεπτο με τρέξιμο επί τόπου. Αποφασίστε μόνοι σας τώρα τι θα είναι αυτό που θα κάνετε κάθε φορά που ακούτε το παλαμάκι. </a:t>
            </a:r>
          </a:p>
          <a:p>
            <a:pPr algn="just">
              <a:buNone/>
            </a:pPr>
            <a:r>
              <a:rPr lang="el-GR" sz="1900" dirty="0" smtClean="0">
                <a:latin typeface="+mj-lt"/>
              </a:rPr>
              <a:t>     Ώρα να πάρετε αέρα από τη μύτη και να βγάλετε από το στόμα!!! </a:t>
            </a:r>
          </a:p>
          <a:p>
            <a:pPr algn="just">
              <a:buNone/>
            </a:pPr>
            <a:r>
              <a:rPr lang="el-GR" dirty="0" smtClean="0"/>
              <a:t>    </a:t>
            </a:r>
          </a:p>
          <a:p>
            <a:pPr algn="just">
              <a:buNone/>
            </a:pPr>
            <a:r>
              <a:rPr lang="el-GR" dirty="0" smtClean="0"/>
              <a:t>     </a:t>
            </a:r>
          </a:p>
          <a:p>
            <a:pPr algn="just">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9"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6).png"/>
          <p:cNvPicPr>
            <a:picLocks noChangeAspect="1"/>
          </p:cNvPicPr>
          <p:nvPr/>
        </p:nvPicPr>
        <p:blipFill>
          <a:blip r:embed="rId3" cstate="print"/>
          <a:stretch>
            <a:fillRect/>
          </a:stretch>
        </p:blipFill>
        <p:spPr>
          <a:xfrm>
            <a:off x="7452320" y="2852937"/>
            <a:ext cx="1152128" cy="11521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611560" y="1124744"/>
            <a:ext cx="7941568" cy="4392488"/>
          </a:xfrm>
        </p:spPr>
        <p:txBody>
          <a:bodyPr>
            <a:normAutofit fontScale="92500" lnSpcReduction="20000"/>
          </a:bodyPr>
          <a:lstStyle/>
          <a:p>
            <a:pPr>
              <a:buNone/>
            </a:pPr>
            <a:r>
              <a:rPr lang="en-US" dirty="0" smtClean="0">
                <a:latin typeface="+mj-lt"/>
              </a:rPr>
              <a:t>   </a:t>
            </a:r>
          </a:p>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Αν μπορείτε να συνδυάσετε τις δράσεις με την αγαπημένη τους μουσική θα ήταν ιδανικά.</a:t>
            </a:r>
          </a:p>
          <a:p>
            <a:pPr>
              <a:buNone/>
            </a:pPr>
            <a:endParaRPr lang="el-GR" dirty="0" smtClean="0"/>
          </a:p>
          <a:p>
            <a:pPr algn="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3075" name="Picture 3"/>
          <p:cNvPicPr>
            <a:picLocks noChangeAspect="1" noChangeArrowheads="1"/>
          </p:cNvPicPr>
          <p:nvPr/>
        </p:nvPicPr>
        <p:blipFill>
          <a:blip r:embed="rId2" cstate="print"/>
          <a:srcRect/>
          <a:stretch>
            <a:fillRect/>
          </a:stretch>
        </p:blipFill>
        <p:spPr bwMode="auto">
          <a:xfrm>
            <a:off x="323528" y="5572125"/>
            <a:ext cx="2190750" cy="1285875"/>
          </a:xfrm>
          <a:prstGeom prst="rect">
            <a:avLst/>
          </a:prstGeom>
          <a:noFill/>
          <a:ln w="9525">
            <a:noFill/>
            <a:miter lim="800000"/>
            <a:headEnd/>
            <a:tailEnd/>
          </a:ln>
        </p:spPr>
      </p:pic>
      <p:pic>
        <p:nvPicPr>
          <p:cNvPr id="8" name="7 - Εικόνα" descr="Screenshot_2020-04-02 Capn Petes Home Activity Visual Packet pdf(5).png"/>
          <p:cNvPicPr>
            <a:picLocks noChangeAspect="1"/>
          </p:cNvPicPr>
          <p:nvPr/>
        </p:nvPicPr>
        <p:blipFill>
          <a:blip r:embed="rId3" cstate="print"/>
          <a:stretch>
            <a:fillRect/>
          </a:stretch>
        </p:blipFill>
        <p:spPr>
          <a:xfrm>
            <a:off x="7380312" y="5229200"/>
            <a:ext cx="1296144" cy="108828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(3)</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85000" lnSpcReduction="10000"/>
          </a:bodyPr>
          <a:lstStyle/>
          <a:p>
            <a:pPr>
              <a:buNone/>
            </a:pPr>
            <a:r>
              <a:rPr lang="en-US" dirty="0" smtClean="0"/>
              <a:t>   </a:t>
            </a:r>
            <a:r>
              <a:rPr lang="el-GR" sz="2100" b="1" dirty="0" smtClean="0">
                <a:latin typeface="+mj-lt"/>
              </a:rPr>
              <a:t>Θέμα: Δύναμη άνω και κάτω άκρων</a:t>
            </a:r>
          </a:p>
          <a:p>
            <a:pPr>
              <a:buNone/>
            </a:pPr>
            <a:endParaRPr lang="el-GR" dirty="0" smtClean="0">
              <a:latin typeface="+mj-lt"/>
            </a:endParaRPr>
          </a:p>
          <a:p>
            <a:pPr algn="just">
              <a:buNone/>
            </a:pPr>
            <a:r>
              <a:rPr lang="el-GR" dirty="0" smtClean="0">
                <a:latin typeface="+mj-lt"/>
              </a:rPr>
              <a:t>    Βάλτε στη σειρά μερικά πλαστικά ποτήρια (να εφάπτονται) και ετοιμαστείτε για άλματα 10 άλματα δεξιά αριστερά και 10 πίσω εμπρός χωρίς να ακουμπήσετε κανένα ποτήρι. Θα καταφέρετε να κάνετε άλματα χωρίς καμία επαφή με τα ποτήρια;</a:t>
            </a:r>
          </a:p>
          <a:p>
            <a:pPr algn="just">
              <a:buNone/>
            </a:pPr>
            <a:r>
              <a:rPr lang="el-GR" dirty="0">
                <a:latin typeface="+mj-lt"/>
              </a:rPr>
              <a:t>	</a:t>
            </a:r>
            <a:r>
              <a:rPr lang="el-GR" dirty="0" smtClean="0">
                <a:latin typeface="+mj-lt"/>
              </a:rPr>
              <a:t>Πάρτε μια ανάσα και ξεκινήστε άλλο ένα σετ με άλματα δεξιά αριστερά και </a:t>
            </a:r>
            <a:r>
              <a:rPr lang="el-GR" dirty="0">
                <a:latin typeface="+mj-lt"/>
              </a:rPr>
              <a:t>π</a:t>
            </a:r>
            <a:r>
              <a:rPr lang="el-GR" dirty="0" smtClean="0">
                <a:latin typeface="+mj-lt"/>
              </a:rPr>
              <a:t>ίσω εμπρός</a:t>
            </a:r>
          </a:p>
          <a:p>
            <a:pPr algn="just">
              <a:buNone/>
            </a:pPr>
            <a:r>
              <a:rPr lang="el-GR" dirty="0" smtClean="0">
                <a:latin typeface="+mj-lt"/>
              </a:rPr>
              <a:t>    Η μαμά ή ο μπαμπάς έχουν τεντωμένο το χέρι ψηλά και εσείς προσπαθείτε να χτυπήσετε την παλάμη τους μια με το ένα και  μια με το άλλο χέρι κάνοντας δυνατά κάθετα άλματα. </a:t>
            </a:r>
          </a:p>
          <a:p>
            <a:pPr algn="just">
              <a:buNone/>
            </a:pPr>
            <a:r>
              <a:rPr lang="el-GR" dirty="0" smtClean="0">
                <a:latin typeface="+mj-lt"/>
              </a:rPr>
              <a:t>    Θα τα καταφέρετε 10 φορές με το ένα χέρι και 10 με το άλλο;                                                            </a:t>
            </a:r>
          </a:p>
          <a:p>
            <a:pPr algn="just">
              <a:buNone/>
            </a:pPr>
            <a:r>
              <a:rPr lang="el-GR" dirty="0" smtClean="0">
                <a:latin typeface="+mj-lt"/>
              </a:rPr>
              <a:t>                                                                                         </a:t>
            </a:r>
          </a:p>
          <a:p>
            <a:pPr algn="just">
              <a:buNone/>
            </a:pPr>
            <a:r>
              <a:rPr lang="el-GR" dirty="0" smtClean="0">
                <a:latin typeface="+mj-lt"/>
              </a:rPr>
              <a:t>        </a:t>
            </a:r>
          </a:p>
          <a:p>
            <a:pPr algn="just">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4" name="13 - Εικόνα" descr="Screenshot_2020-04-02 Capn Petes Home Activity Visual Packet pdf(10).png"/>
          <p:cNvPicPr>
            <a:picLocks noChangeAspect="1"/>
          </p:cNvPicPr>
          <p:nvPr/>
        </p:nvPicPr>
        <p:blipFill>
          <a:blip r:embed="rId3" cstate="print"/>
          <a:stretch>
            <a:fillRect/>
          </a:stretch>
        </p:blipFill>
        <p:spPr>
          <a:xfrm>
            <a:off x="6372200" y="5373217"/>
            <a:ext cx="2466667" cy="9361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10000"/>
          </a:bodyPr>
          <a:lstStyle/>
          <a:p>
            <a:pPr algn="just">
              <a:buNone/>
            </a:pPr>
            <a:r>
              <a:rPr lang="el-GR" dirty="0" smtClean="0"/>
              <a:t>    </a:t>
            </a:r>
          </a:p>
          <a:p>
            <a:pPr algn="just">
              <a:buNone/>
            </a:pPr>
            <a:r>
              <a:rPr lang="el-GR" dirty="0" smtClean="0"/>
              <a:t>     </a:t>
            </a:r>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νερά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21</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4).png"/>
          <p:cNvPicPr>
            <a:picLocks noChangeAspect="1"/>
          </p:cNvPicPr>
          <p:nvPr/>
        </p:nvPicPr>
        <p:blipFill>
          <a:blip r:embed="rId3" cstate="print"/>
          <a:stretch>
            <a:fillRect/>
          </a:stretch>
        </p:blipFill>
        <p:spPr>
          <a:xfrm>
            <a:off x="6660232" y="1268760"/>
            <a:ext cx="1828572" cy="165618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(Οδηγίες για τους γονείς)</a:t>
            </a:r>
            <a:endParaRPr lang="el-GR" dirty="0"/>
          </a:p>
        </p:txBody>
      </p:sp>
      <p:sp>
        <p:nvSpPr>
          <p:cNvPr id="3" name="2 - Θέση περιεχομένου"/>
          <p:cNvSpPr>
            <a:spLocks noGrp="1"/>
          </p:cNvSpPr>
          <p:nvPr>
            <p:ph sz="quarter" idx="1"/>
          </p:nvPr>
        </p:nvSpPr>
        <p:spPr>
          <a:xfrm>
            <a:off x="899592" y="1268760"/>
            <a:ext cx="7272808"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(1)</a:t>
            </a:r>
            <a:endParaRPr lang="el-GR" dirty="0"/>
          </a:p>
        </p:txBody>
      </p:sp>
      <p:sp>
        <p:nvSpPr>
          <p:cNvPr id="3" name="2 - Θέση περιεχομένου"/>
          <p:cNvSpPr>
            <a:spLocks noGrp="1"/>
          </p:cNvSpPr>
          <p:nvPr>
            <p:ph sz="quarter" idx="1"/>
          </p:nvPr>
        </p:nvSpPr>
        <p:spPr>
          <a:xfrm>
            <a:off x="827584" y="1268760"/>
            <a:ext cx="7200800" cy="4896544"/>
          </a:xfrm>
        </p:spPr>
        <p:txBody>
          <a:bodyPr>
            <a:normAutofit fontScale="92500" lnSpcReduction="20000"/>
          </a:bodyPr>
          <a:lstStyle/>
          <a:p>
            <a:pPr>
              <a:buNone/>
            </a:pPr>
            <a:r>
              <a:rPr lang="en-US" b="1" dirty="0" smtClean="0">
                <a:latin typeface="+mj-lt"/>
              </a:rPr>
              <a:t>   </a:t>
            </a:r>
            <a:r>
              <a:rPr lang="el-GR" b="1" dirty="0" smtClean="0">
                <a:latin typeface="+mj-lt"/>
              </a:rPr>
              <a:t>Θέμα: ΚΙΝΗΣΗ ΣΤΟ ΧΩΡΟ</a:t>
            </a:r>
          </a:p>
          <a:p>
            <a:pPr algn="just">
              <a:buNone/>
            </a:pPr>
            <a:r>
              <a:rPr lang="el-GR" dirty="0" smtClean="0">
                <a:latin typeface="+mj-lt"/>
              </a:rPr>
              <a:t>    </a:t>
            </a:r>
            <a:r>
              <a:rPr lang="el-GR" dirty="0" smtClean="0"/>
              <a:t>Παιδιά </a:t>
            </a:r>
            <a:r>
              <a:rPr lang="el-GR" dirty="0"/>
              <a:t>είστε έτοιμοι για δράση; Εκτός του ελεύθερου χώρου που θα χρειαστείτε για να τρέξετε θα χρειαστεί να χρησιμοποιήσετε μερικά εμπόδια (</a:t>
            </a:r>
            <a:r>
              <a:rPr lang="el-GR" dirty="0" smtClean="0"/>
              <a:t>π.χ. </a:t>
            </a:r>
            <a:r>
              <a:rPr lang="el-GR" dirty="0"/>
              <a:t>καρέκλα, τραπέζι, ένα σχοινάκι πιασμένο από δυο σταθερά σημεία</a:t>
            </a:r>
            <a:r>
              <a:rPr lang="el-GR" dirty="0" smtClean="0"/>
              <a:t>).</a:t>
            </a:r>
          </a:p>
          <a:p>
            <a:pPr algn="just">
              <a:buNone/>
            </a:pPr>
            <a:r>
              <a:rPr lang="el-GR" dirty="0" smtClean="0"/>
              <a:t> </a:t>
            </a:r>
          </a:p>
          <a:p>
            <a:pPr algn="just">
              <a:buNone/>
            </a:pPr>
            <a:r>
              <a:rPr lang="el-GR" dirty="0"/>
              <a:t> </a:t>
            </a:r>
            <a:r>
              <a:rPr lang="el-GR" dirty="0" smtClean="0"/>
              <a:t>   Τρέξτε </a:t>
            </a:r>
            <a:r>
              <a:rPr lang="el-GR" dirty="0"/>
              <a:t>όχι μόνο στα ελεύθερα σημεία του χώρου σας αλλά κατευθυνθείτε και περάστε κάτω από τα εμπόδια </a:t>
            </a:r>
            <a:r>
              <a:rPr lang="el-GR" dirty="0" smtClean="0"/>
              <a:t>που δημιουργήσατε σαν </a:t>
            </a:r>
            <a:r>
              <a:rPr lang="el-GR" dirty="0"/>
              <a:t>φιδάκια (</a:t>
            </a:r>
            <a:r>
              <a:rPr lang="el-GR" dirty="0" err="1"/>
              <a:t>έρπειν</a:t>
            </a:r>
            <a:r>
              <a:rPr lang="el-GR" dirty="0" smtClean="0"/>
              <a:t>). </a:t>
            </a:r>
            <a:r>
              <a:rPr lang="el-GR" dirty="0"/>
              <a:t>Κρατήστε αυτή τη δράση σας 3 λεπτά. Ξεκουραστείτε ένα λεπτό και ξεκινήστε για ακόμα ένα </a:t>
            </a:r>
            <a:r>
              <a:rPr lang="el-GR" dirty="0" smtClean="0"/>
              <a:t>τρίλεπτο.</a:t>
            </a:r>
            <a:endParaRPr lang="el-GR" dirty="0"/>
          </a:p>
          <a:p>
            <a:pPr algn="just">
              <a:buNone/>
            </a:pPr>
            <a:r>
              <a:rPr lang="el-GR" dirty="0"/>
              <a:t>	</a:t>
            </a:r>
            <a:r>
              <a:rPr lang="el-GR" dirty="0" smtClean="0"/>
              <a:t>Τα </a:t>
            </a:r>
            <a:r>
              <a:rPr lang="el-GR" dirty="0"/>
              <a:t>καταφέρατε;</a:t>
            </a:r>
          </a:p>
          <a:p>
            <a:pPr algn="just">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10).png"/>
          <p:cNvPicPr>
            <a:picLocks noChangeAspect="1"/>
          </p:cNvPicPr>
          <p:nvPr/>
        </p:nvPicPr>
        <p:blipFill>
          <a:blip r:embed="rId3" cstate="print"/>
          <a:stretch>
            <a:fillRect/>
          </a:stretch>
        </p:blipFill>
        <p:spPr>
          <a:xfrm>
            <a:off x="5292080" y="5229200"/>
            <a:ext cx="2466667" cy="9361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(2)</a:t>
            </a:r>
            <a:endParaRPr lang="el-GR" dirty="0"/>
          </a:p>
        </p:txBody>
      </p:sp>
      <p:sp>
        <p:nvSpPr>
          <p:cNvPr id="3" name="2 - Θέση περιεχομένου"/>
          <p:cNvSpPr>
            <a:spLocks noGrp="1"/>
          </p:cNvSpPr>
          <p:nvPr>
            <p:ph sz="quarter" idx="1"/>
          </p:nvPr>
        </p:nvSpPr>
        <p:spPr>
          <a:xfrm>
            <a:off x="827584" y="1268760"/>
            <a:ext cx="7200800" cy="5589240"/>
          </a:xfrm>
        </p:spPr>
        <p:txBody>
          <a:bodyPr>
            <a:normAutofit/>
          </a:bodyPr>
          <a:lstStyle/>
          <a:p>
            <a:pPr algn="just">
              <a:buNone/>
            </a:pPr>
            <a:r>
              <a:rPr lang="el-GR" dirty="0" smtClean="0"/>
              <a:t> 	</a:t>
            </a:r>
            <a:r>
              <a:rPr lang="el-GR" sz="1900" dirty="0" smtClean="0">
                <a:latin typeface="+mj-lt"/>
              </a:rPr>
              <a:t>Τώρα, και αφού  πάρετε μια μεγάλη ανάσα, θέλω να τρέξετε επί τόπου για 3 λεπτά. Κάθε φορά όμως που ακούτε ένα παλαμάκι από τον μπαμπά ή τη μαμά πρέπει να κάνετε ένα βαρελάκι. Ακολούθως συνεχίζετε το τρέξιμο επί τόπου έως να συμπληρωθούν τα 3 λεπτά της δράσης σας. Κουραστήκατε;;; Μην ξεχνάτε να πάρετε αέρα από την μύτη και να τον βγάλετε από το στόμα!! </a:t>
            </a:r>
          </a:p>
          <a:p>
            <a:pPr algn="just">
              <a:buNone/>
            </a:pPr>
            <a:r>
              <a:rPr lang="el-GR" sz="1900" dirty="0" smtClean="0">
                <a:latin typeface="+mj-lt"/>
              </a:rPr>
              <a:t>     Αν νιώθετε δυνατοί ετοιμαστείτε για άλλο ένα τρίλεπτο με τρέξιμο επί τόπου. Αποφασίστε μόνοι σας τώρα τι θα είναι αυτό που θα κάνετε κάθε φορά που ακούτε το παλαμάκι. </a:t>
            </a:r>
          </a:p>
          <a:p>
            <a:pPr algn="just">
              <a:buNone/>
            </a:pPr>
            <a:r>
              <a:rPr lang="el-GR" sz="1900" dirty="0" smtClean="0">
                <a:latin typeface="+mj-lt"/>
              </a:rPr>
              <a:t>      Ώρα να πάρετε αέρα από τη μύτη και να βγάλετε από το στόμα. Μπράβο σας!!!</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9).png"/>
          <p:cNvPicPr>
            <a:picLocks noChangeAspect="1"/>
          </p:cNvPicPr>
          <p:nvPr/>
        </p:nvPicPr>
        <p:blipFill>
          <a:blip r:embed="rId3" cstate="print"/>
          <a:stretch>
            <a:fillRect/>
          </a:stretch>
        </p:blipFill>
        <p:spPr>
          <a:xfrm>
            <a:off x="6372200" y="4941168"/>
            <a:ext cx="1200000" cy="134961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(3)</a:t>
            </a:r>
            <a:endParaRPr lang="el-GR" dirty="0"/>
          </a:p>
        </p:txBody>
      </p:sp>
      <p:sp>
        <p:nvSpPr>
          <p:cNvPr id="3" name="2 - Θέση περιεχομένου"/>
          <p:cNvSpPr>
            <a:spLocks noGrp="1"/>
          </p:cNvSpPr>
          <p:nvPr>
            <p:ph sz="quarter" idx="1"/>
          </p:nvPr>
        </p:nvSpPr>
        <p:spPr>
          <a:xfrm>
            <a:off x="827584" y="1268760"/>
            <a:ext cx="7200800" cy="5589240"/>
          </a:xfrm>
        </p:spPr>
        <p:txBody>
          <a:bodyPr>
            <a:normAutofit/>
          </a:bodyPr>
          <a:lstStyle/>
          <a:p>
            <a:pPr>
              <a:buNone/>
            </a:pPr>
            <a:r>
              <a:rPr lang="el-GR" dirty="0" smtClean="0"/>
              <a:t>	</a:t>
            </a:r>
            <a:r>
              <a:rPr lang="el-GR" sz="1800" b="1" dirty="0" smtClean="0">
                <a:latin typeface="+mj-lt"/>
              </a:rPr>
              <a:t>Θέμα: Δύναμη </a:t>
            </a:r>
            <a:r>
              <a:rPr lang="el-GR" sz="1800" b="1" dirty="0">
                <a:latin typeface="+mj-lt"/>
              </a:rPr>
              <a:t>άνω και κάτω άκρων</a:t>
            </a:r>
          </a:p>
          <a:p>
            <a:pPr algn="just">
              <a:buNone/>
            </a:pPr>
            <a:r>
              <a:rPr lang="el-GR" sz="1800" dirty="0" smtClean="0">
                <a:latin typeface="+mj-lt"/>
              </a:rPr>
              <a:t>     Βάλτε </a:t>
            </a:r>
            <a:r>
              <a:rPr lang="el-GR" sz="1800" dirty="0">
                <a:latin typeface="+mj-lt"/>
              </a:rPr>
              <a:t>στη σειρά μερικά πλαστικά ποτήρια (να εφάπτονται) και ετοιμαστείτε για άλματα 10 άλματα δεξιά αριστερά και 10 πίσω εμπρός χωρίς να ακουμπήσετε κανένα ποτήρι. Θα καταφέρετε να κάνετε άλματα χωρίς καμία επαφή με τα ποτήρια</a:t>
            </a:r>
            <a:r>
              <a:rPr lang="el-GR" sz="1800" dirty="0" smtClean="0">
                <a:latin typeface="+mj-lt"/>
              </a:rPr>
              <a:t>;</a:t>
            </a:r>
          </a:p>
          <a:p>
            <a:pPr algn="just">
              <a:buNone/>
            </a:pPr>
            <a:r>
              <a:rPr lang="el-GR" sz="1800" dirty="0">
                <a:latin typeface="+mj-lt"/>
              </a:rPr>
              <a:t> </a:t>
            </a:r>
            <a:r>
              <a:rPr lang="el-GR" sz="1800" dirty="0" smtClean="0">
                <a:latin typeface="+mj-lt"/>
              </a:rPr>
              <a:t>    Πάρτε </a:t>
            </a:r>
            <a:r>
              <a:rPr lang="el-GR" sz="1800" dirty="0">
                <a:latin typeface="+mj-lt"/>
              </a:rPr>
              <a:t>μια ανάσα και ξεκινήστε άλλο ένα σετ με άλματα δεξιά αριστερά και πίσω </a:t>
            </a:r>
            <a:r>
              <a:rPr lang="el-GR" sz="1800" dirty="0" smtClean="0">
                <a:latin typeface="+mj-lt"/>
              </a:rPr>
              <a:t>εμπρός.</a:t>
            </a:r>
          </a:p>
          <a:p>
            <a:pPr algn="just">
              <a:buNone/>
            </a:pPr>
            <a:r>
              <a:rPr lang="el-GR" sz="1800" dirty="0">
                <a:latin typeface="+mj-lt"/>
              </a:rPr>
              <a:t> </a:t>
            </a:r>
            <a:r>
              <a:rPr lang="el-GR" sz="1800" dirty="0" smtClean="0">
                <a:latin typeface="+mj-lt"/>
              </a:rPr>
              <a:t>    Η </a:t>
            </a:r>
            <a:r>
              <a:rPr lang="el-GR" sz="1800" dirty="0">
                <a:latin typeface="+mj-lt"/>
              </a:rPr>
              <a:t>μαμά ή ο μπαμπάς έχουν τεντωμένο το χέρι ψηλά και εσείς προσπαθείτε να χτυπήσετε την παλάμη τους μια με το ένα και  μια με το άλλο χέρι κάνοντας δυνατά κάθετα άλματα. (θα καταφέρετε 10 </a:t>
            </a:r>
            <a:r>
              <a:rPr lang="el-GR" sz="1800" dirty="0" smtClean="0">
                <a:latin typeface="+mj-lt"/>
              </a:rPr>
              <a:t>διαδοχικές φορές </a:t>
            </a:r>
            <a:r>
              <a:rPr lang="el-GR" sz="1800" dirty="0">
                <a:latin typeface="+mj-lt"/>
              </a:rPr>
              <a:t>με το ένα χέρι και 10 </a:t>
            </a:r>
            <a:r>
              <a:rPr lang="el-GR" sz="1800" dirty="0" smtClean="0">
                <a:latin typeface="+mj-lt"/>
              </a:rPr>
              <a:t>με </a:t>
            </a:r>
            <a:r>
              <a:rPr lang="el-GR" sz="1800" dirty="0">
                <a:latin typeface="+mj-lt"/>
              </a:rPr>
              <a:t>το άλλο;</a:t>
            </a:r>
            <a:r>
              <a:rPr lang="el-GR" sz="1800" dirty="0" smtClean="0">
                <a:latin typeface="+mj-lt"/>
              </a:rPr>
              <a:t>    Μπράβο σας!!! Τώρα δοκιμάστε κάτι λίγο πιο δύσκολο εναλλάξ άλματα με το δεξί και το αριστερό χέρι. Πόσες φορές θα χτυπήσετε την παλάμη του μπαμπά ή της μαμάς?  </a:t>
            </a:r>
          </a:p>
          <a:p>
            <a:pPr algn="just">
              <a:buNone/>
            </a:pPr>
            <a:r>
              <a:rPr lang="el-GR" sz="1800"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6).png"/>
          <p:cNvPicPr>
            <a:picLocks noChangeAspect="1"/>
          </p:cNvPicPr>
          <p:nvPr/>
        </p:nvPicPr>
        <p:blipFill>
          <a:blip r:embed="rId3" cstate="print"/>
          <a:stretch>
            <a:fillRect/>
          </a:stretch>
        </p:blipFill>
        <p:spPr>
          <a:xfrm>
            <a:off x="6372200" y="5301208"/>
            <a:ext cx="1523810" cy="10081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488832" cy="4392488"/>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28</a:t>
            </a:fld>
            <a:endParaRPr lang="el-GR" dirty="0"/>
          </a:p>
        </p:txBody>
      </p:sp>
      <p:pic>
        <p:nvPicPr>
          <p:cNvPr id="3076" name="Picture 4"/>
          <p:cNvPicPr>
            <a:picLocks noChangeAspect="1" noChangeArrowheads="1"/>
          </p:cNvPicPr>
          <p:nvPr/>
        </p:nvPicPr>
        <p:blipFill>
          <a:blip r:embed="rId2"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132856"/>
            <a:ext cx="3600400" cy="4247317"/>
          </a:xfrm>
          <a:prstGeom prst="rect">
            <a:avLst/>
          </a:prstGeom>
          <a:noFill/>
        </p:spPr>
        <p:txBody>
          <a:bodyPr wrap="square" rtlCol="0">
            <a:spAutoFit/>
          </a:bodyPr>
          <a:lstStyle/>
          <a:p>
            <a:r>
              <a:rPr lang="el-GR" dirty="0" smtClean="0">
                <a:latin typeface="+mj-lt"/>
              </a:rPr>
              <a:t>Οργάνωσε τον χώρο του σπιτιού ώστε να μπορείς να τρέξεις συνεχόμενα επί 5 λεπτά. </a:t>
            </a:r>
          </a:p>
          <a:p>
            <a:endParaRPr lang="el-GR" dirty="0">
              <a:latin typeface="+mj-lt"/>
            </a:endParaRPr>
          </a:p>
          <a:p>
            <a:r>
              <a:rPr lang="el-GR" dirty="0" smtClean="0">
                <a:latin typeface="+mj-lt"/>
              </a:rPr>
              <a:t>Μπράβο σου, πάρε τις  πρώτες σου ανάσες</a:t>
            </a:r>
          </a:p>
          <a:p>
            <a:endParaRPr lang="el-GR" dirty="0" smtClean="0">
              <a:latin typeface="+mj-lt"/>
            </a:endParaRPr>
          </a:p>
          <a:p>
            <a:r>
              <a:rPr lang="el-GR" dirty="0" smtClean="0">
                <a:latin typeface="+mj-lt"/>
              </a:rPr>
              <a:t>Στη συνέχεια, φτιάξε εντός της διαδρομής μικρά εμπόδια (π.χ. καρέκλες) που θα τα περνάς από κάτω (</a:t>
            </a:r>
            <a:r>
              <a:rPr lang="el-GR" dirty="0" err="1" smtClean="0">
                <a:latin typeface="+mj-lt"/>
              </a:rPr>
              <a:t>έρπειν</a:t>
            </a:r>
            <a:r>
              <a:rPr lang="el-GR" dirty="0" smtClean="0">
                <a:latin typeface="+mj-lt"/>
              </a:rPr>
              <a:t>) κάθε φορά που φτάνεις μπροστά τους. Κράτησε 5 ακόμη  λεπτά άσκησης. Μπράβο σου!!</a:t>
            </a:r>
          </a:p>
          <a:p>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sp>
        <p:nvSpPr>
          <p:cNvPr id="14" name="13 - Οδοντωτό δεξιό βέλος"/>
          <p:cNvSpPr/>
          <p:nvPr/>
        </p:nvSpPr>
        <p:spPr>
          <a:xfrm>
            <a:off x="2699792" y="486916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27" name="Picture 3"/>
          <p:cNvPicPr>
            <a:picLocks noChangeAspect="1" noChangeArrowheads="1"/>
          </p:cNvPicPr>
          <p:nvPr/>
        </p:nvPicPr>
        <p:blipFill>
          <a:blip r:embed="rId3" cstate="print"/>
          <a:srcRect/>
          <a:stretch>
            <a:fillRect/>
          </a:stretch>
        </p:blipFill>
        <p:spPr bwMode="auto">
          <a:xfrm>
            <a:off x="683568" y="4221088"/>
            <a:ext cx="1728192" cy="1251198"/>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29</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3" cstate="print"/>
          <a:srcRect/>
          <a:stretch>
            <a:fillRect/>
          </a:stretch>
        </p:blipFill>
        <p:spPr bwMode="auto">
          <a:xfrm>
            <a:off x="1259632" y="4221088"/>
            <a:ext cx="2114378" cy="1333500"/>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lnSpcReduction="10000"/>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30</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772816"/>
            <a:ext cx="2736304" cy="2308324"/>
          </a:xfrm>
          <a:prstGeom prst="rect">
            <a:avLst/>
          </a:prstGeom>
          <a:noFill/>
        </p:spPr>
        <p:txBody>
          <a:bodyPr wrap="square" rtlCol="0">
            <a:spAutoFit/>
          </a:bodyPr>
          <a:lstStyle/>
          <a:p>
            <a:r>
              <a:rPr lang="el-GR" dirty="0" smtClean="0">
                <a:latin typeface="+mj-lt"/>
              </a:rPr>
              <a:t>Κάνε 2 σετ από 10 κάθετα δυνατά </a:t>
            </a:r>
            <a:r>
              <a:rPr lang="el-GR" dirty="0" err="1" smtClean="0">
                <a:latin typeface="+mj-lt"/>
              </a:rPr>
              <a:t>αλματάκια</a:t>
            </a:r>
            <a:r>
              <a:rPr lang="el-GR" dirty="0" smtClean="0">
                <a:latin typeface="+mj-lt"/>
              </a:rPr>
              <a:t>. Ακολούθως φτιάξε ένα μικρό εμπόδιο με πλαστικά ποτηράκια και κάνε δυο σετ από 10 άλματα περνώντας πλάγια!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369332"/>
          </a:xfrm>
          <a:prstGeom prst="rect">
            <a:avLst/>
          </a:prstGeom>
          <a:noFill/>
        </p:spPr>
        <p:txBody>
          <a:bodyPr wrap="square" rtlCol="0">
            <a:spAutoFit/>
          </a:bodyPr>
          <a:lstStyle/>
          <a:p>
            <a:r>
              <a:rPr lang="el-GR" dirty="0" smtClean="0">
                <a:latin typeface="+mj-lt"/>
              </a:rPr>
              <a:t>Κάνε 30΄΄ γόνατα ψηλά </a:t>
            </a:r>
            <a:endParaRPr lang="el-GR"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3" cstate="print"/>
          <a:srcRect/>
          <a:stretch>
            <a:fillRect/>
          </a:stretch>
        </p:blipFill>
        <p:spPr bwMode="auto">
          <a:xfrm>
            <a:off x="827584" y="3861048"/>
            <a:ext cx="1533499" cy="1944215"/>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31</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611560" y="1700808"/>
            <a:ext cx="2145035" cy="18002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3" cstate="print"/>
          <a:srcRect/>
          <a:stretch>
            <a:fillRect/>
          </a:stretch>
        </p:blipFill>
        <p:spPr bwMode="auto">
          <a:xfrm>
            <a:off x="955189" y="3860800"/>
            <a:ext cx="1456571" cy="1656432"/>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32</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923330"/>
          </a:xfrm>
          <a:prstGeom prst="rect">
            <a:avLst/>
          </a:prstGeom>
          <a:noFill/>
        </p:spPr>
        <p:txBody>
          <a:bodyPr wrap="square" rtlCol="0">
            <a:spAutoFit/>
          </a:bodyPr>
          <a:lstStyle/>
          <a:p>
            <a:r>
              <a:rPr lang="el-GR" dirty="0" smtClean="0">
                <a:latin typeface="+mj-lt"/>
              </a:rPr>
              <a:t>Κάντε «σανίδα» για 20΄΄. Πάρτε μια ανάσα για άλλη μια σανίδα 20΄΄</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754326"/>
          </a:xfrm>
          <a:prstGeom prst="rect">
            <a:avLst/>
          </a:prstGeom>
          <a:noFill/>
        </p:spPr>
        <p:txBody>
          <a:bodyPr wrap="square" rtlCol="0">
            <a:spAutoFit/>
          </a:bodyPr>
          <a:lstStyle/>
          <a:p>
            <a:r>
              <a:rPr lang="el-GR" dirty="0" smtClean="0">
                <a:latin typeface="+mj-lt"/>
              </a:rPr>
              <a:t>Κάντε 10 </a:t>
            </a:r>
            <a:r>
              <a:rPr lang="el-GR" dirty="0" err="1" smtClean="0">
                <a:latin typeface="+mj-lt"/>
              </a:rPr>
              <a:t>αλματάκια</a:t>
            </a:r>
            <a:r>
              <a:rPr lang="el-GR" dirty="0" smtClean="0">
                <a:latin typeface="+mj-lt"/>
              </a:rPr>
              <a:t> συνεχόμενα εμπρός και πίσω χρησιμοποιώντας ως σημάδι μια κόλλα χαρτί που έχετε αφήσει κάτω</a:t>
            </a:r>
            <a:endParaRPr lang="el-GR" dirty="0">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3" cstate="print"/>
          <a:srcRect/>
          <a:stretch>
            <a:fillRect/>
          </a:stretch>
        </p:blipFill>
        <p:spPr bwMode="auto">
          <a:xfrm>
            <a:off x="955674" y="3789040"/>
            <a:ext cx="1816125" cy="1895573"/>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33</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477328"/>
          </a:xfrm>
          <a:prstGeom prst="rect">
            <a:avLst/>
          </a:prstGeom>
          <a:noFill/>
        </p:spPr>
        <p:txBody>
          <a:bodyPr wrap="square" rtlCol="0">
            <a:spAutoFit/>
          </a:bodyPr>
          <a:lstStyle/>
          <a:p>
            <a:pPr algn="just"/>
            <a:r>
              <a:rPr lang="el-GR" dirty="0" smtClean="0">
                <a:latin typeface="+mj-lt"/>
              </a:rPr>
              <a:t>Κάντε 10 προβολές στο δεξί πόδι και 10 στο αριστερό. Κάντε το αν θέλετε και με αλματάκι εναλλάξ. </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pPr algn="just"/>
            <a:r>
              <a:rPr lang="el-GR" dirty="0" smtClean="0">
                <a:latin typeface="+mj-lt"/>
              </a:rPr>
              <a:t>Κάντε 10 ψαλιδάκια. Μην ξεχνάτε να σηκώνεται λίγο από το έδαφος τα πόδια σας και να τα έχετε τεντωμένα!</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8" name="17 - Εικόνα" descr="Screenshot_2020-04-02 Capn Petes Home Activity Visual Packet pdf(17).png"/>
          <p:cNvPicPr>
            <a:picLocks noChangeAspect="1"/>
          </p:cNvPicPr>
          <p:nvPr/>
        </p:nvPicPr>
        <p:blipFill>
          <a:blip r:embed="rId3" cstate="print"/>
          <a:stretch>
            <a:fillRect/>
          </a:stretch>
        </p:blipFill>
        <p:spPr>
          <a:xfrm>
            <a:off x="971600" y="1988840"/>
            <a:ext cx="1800200" cy="1728192"/>
          </a:xfrm>
          <a:prstGeom prst="rect">
            <a:avLst/>
          </a:prstGeom>
        </p:spPr>
      </p:pic>
      <p:pic>
        <p:nvPicPr>
          <p:cNvPr id="3074" name="Picture 2"/>
          <p:cNvPicPr>
            <a:picLocks noGrp="1" noChangeAspect="1" noChangeArrowheads="1"/>
          </p:cNvPicPr>
          <p:nvPr>
            <p:ph sz="quarter" idx="1"/>
          </p:nvPr>
        </p:nvPicPr>
        <p:blipFill>
          <a:blip r:embed="rId4" cstate="print"/>
          <a:srcRect/>
          <a:stretch>
            <a:fillRect/>
          </a:stretch>
        </p:blipFill>
        <p:spPr bwMode="auto">
          <a:xfrm>
            <a:off x="971550" y="4192312"/>
            <a:ext cx="1816100" cy="9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(7)</a:t>
            </a:r>
            <a:endParaRPr lang="el-GR" dirty="0"/>
          </a:p>
        </p:txBody>
      </p:sp>
      <p:sp>
        <p:nvSpPr>
          <p:cNvPr id="3" name="2 - Θέση περιεχομένου"/>
          <p:cNvSpPr>
            <a:spLocks noGrp="1"/>
          </p:cNvSpPr>
          <p:nvPr>
            <p:ph sz="quarter" idx="1"/>
          </p:nvPr>
        </p:nvSpPr>
        <p:spPr>
          <a:xfrm>
            <a:off x="899592" y="1268760"/>
            <a:ext cx="7128792"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(Οδηγίες για τους γονείς)</a:t>
            </a:r>
            <a:endParaRPr lang="el-GR" dirty="0"/>
          </a:p>
        </p:txBody>
      </p:sp>
      <p:sp>
        <p:nvSpPr>
          <p:cNvPr id="3" name="2 - Θέση περιεχομένου"/>
          <p:cNvSpPr>
            <a:spLocks noGrp="1"/>
          </p:cNvSpPr>
          <p:nvPr>
            <p:ph sz="quarter" idx="1"/>
          </p:nvPr>
        </p:nvSpPr>
        <p:spPr>
          <a:xfrm>
            <a:off x="971600" y="1124744"/>
            <a:ext cx="7272808" cy="4824536"/>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36</a:t>
            </a:fld>
            <a:endParaRPr lang="el-GR" dirty="0"/>
          </a:p>
        </p:txBody>
      </p:sp>
      <p:pic>
        <p:nvPicPr>
          <p:cNvPr id="3076" name="Picture 4"/>
          <p:cNvPicPr>
            <a:picLocks noChangeAspect="1" noChangeArrowheads="1"/>
          </p:cNvPicPr>
          <p:nvPr/>
        </p:nvPicPr>
        <p:blipFill>
          <a:blip r:embed="rId2"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pic>
        <p:nvPicPr>
          <p:cNvPr id="3077" name="Picture 5"/>
          <p:cNvPicPr>
            <a:picLocks noGrp="1" noChangeAspect="1" noChangeArrowheads="1"/>
          </p:cNvPicPr>
          <p:nvPr>
            <p:ph sz="quarter" idx="1"/>
          </p:nvPr>
        </p:nvPicPr>
        <p:blipFill>
          <a:blip r:embed="rId3" cstate="print"/>
          <a:srcRect/>
          <a:stretch>
            <a:fillRect/>
          </a:stretch>
        </p:blipFill>
        <p:spPr bwMode="auto">
          <a:xfrm>
            <a:off x="395536" y="4221088"/>
            <a:ext cx="2880320" cy="1080120"/>
          </a:xfrm>
          <a:prstGeom prst="rect">
            <a:avLst/>
          </a:prstGeom>
          <a:noFill/>
          <a:ln w="9525">
            <a:noFill/>
            <a:miter lim="800000"/>
            <a:headEnd/>
            <a:tailEnd/>
          </a:ln>
        </p:spPr>
      </p:pic>
      <p:sp>
        <p:nvSpPr>
          <p:cNvPr id="14" name="13 - Οδοντωτό δεξιό βέλος"/>
          <p:cNvSpPr/>
          <p:nvPr/>
        </p:nvSpPr>
        <p:spPr>
          <a:xfrm>
            <a:off x="3923928" y="45811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489664" y="4437112"/>
            <a:ext cx="3456384" cy="1815882"/>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 ups)</a:t>
            </a:r>
            <a:endParaRPr lang="el-GR" sz="1600" dirty="0" smtClean="0">
              <a:latin typeface="+mj-lt"/>
            </a:endParaRPr>
          </a:p>
          <a:p>
            <a:r>
              <a:rPr lang="el-GR" sz="1600" dirty="0" smtClean="0">
                <a:latin typeface="+mj-lt"/>
              </a:rPr>
              <a:t>Μετά από κάθε σετ των 10 κάμψεων σηκώνεσαι και κάνεις τρία δυνατά κάθετα άλματα. Παίρνεις όσες ανάσες χρειάζεσαι  μια ανάσα και συνεχίζεις έως το τέλος!</a:t>
            </a:r>
            <a:endParaRPr lang="el-GR" sz="1600"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r>
              <a:rPr lang="en-US" dirty="0" smtClean="0"/>
              <a:t>03/04/2020</a:t>
            </a:r>
            <a:endParaRPr lang="el-GR" dirty="0"/>
          </a:p>
        </p:txBody>
      </p:sp>
      <p:pic>
        <p:nvPicPr>
          <p:cNvPr id="18"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37</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031325"/>
          </a:xfrm>
          <a:prstGeom prst="rect">
            <a:avLst/>
          </a:prstGeom>
          <a:noFill/>
        </p:spPr>
        <p:txBody>
          <a:bodyPr wrap="square" rtlCol="0">
            <a:spAutoFit/>
          </a:bodyPr>
          <a:lstStyle/>
          <a:p>
            <a:r>
              <a:rPr lang="el-GR" dirty="0" smtClean="0">
                <a:latin typeface="+mj-lt"/>
              </a:rPr>
              <a:t>Κάνε 2 σετ από 10 καθίσματα . Όταν ολοκληρώσεις και πάρεις όσες ανάσες χρειάζεσαι κάνε άλλη μια προσπάθεια για 10 καθίσματα. Αυτή τη φορά όταν ανεβαίνεις επάνω κάνε ένα ελαφρύ κάθετο άλμα. Συνέχισε έως το τέλος. Μπράβο σου!!!</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r>
              <a:rPr lang="el-GR" dirty="0" smtClean="0">
                <a:latin typeface="+mj-lt"/>
              </a:rPr>
              <a:t>Κάνε 3 σετ από 10 κοιλιακούς. Κάθε φορά που ανεβαίνεις δώσε ένα </a:t>
            </a:r>
            <a:r>
              <a:rPr lang="en-US" dirty="0" smtClean="0">
                <a:latin typeface="+mj-lt"/>
              </a:rPr>
              <a:t>high five </a:t>
            </a:r>
            <a:r>
              <a:rPr lang="el-GR" dirty="0" smtClean="0">
                <a:latin typeface="+mj-lt"/>
              </a:rPr>
              <a:t>στον μπαμπά ή μαμά που στέκει εμπρός σου</a:t>
            </a:r>
            <a:endParaRPr lang="el-GR"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3" cstate="print"/>
          <a:srcRect/>
          <a:stretch>
            <a:fillRect/>
          </a:stretch>
        </p:blipFill>
        <p:spPr bwMode="auto">
          <a:xfrm>
            <a:off x="778755" y="4221163"/>
            <a:ext cx="2114378" cy="1333500"/>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38</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1200329"/>
          </a:xfrm>
          <a:prstGeom prst="rect">
            <a:avLst/>
          </a:prstGeom>
          <a:noFill/>
        </p:spPr>
        <p:txBody>
          <a:bodyPr wrap="square" rtlCol="0">
            <a:spAutoFit/>
          </a:bodyPr>
          <a:lstStyle/>
          <a:p>
            <a:r>
              <a:rPr lang="el-GR" dirty="0" smtClean="0">
                <a:latin typeface="+mj-lt"/>
              </a:rPr>
              <a:t>Κάνε 2 σετ από 10 κάθετα </a:t>
            </a:r>
            <a:r>
              <a:rPr lang="el-GR" dirty="0" err="1" smtClean="0">
                <a:latin typeface="+mj-lt"/>
              </a:rPr>
              <a:t>αλματάκια</a:t>
            </a:r>
            <a:r>
              <a:rPr lang="el-GR" dirty="0" smtClean="0">
                <a:latin typeface="+mj-lt"/>
              </a:rPr>
              <a:t> και άλλα 2 σετ με άλματα δεξιά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r>
              <a:rPr lang="el-GR" dirty="0" smtClean="0">
                <a:latin typeface="+mj-lt"/>
              </a:rPr>
              <a:t>Κάνε 30΄΄ γόνατα ψηλά (2 φορές)</a:t>
            </a:r>
          </a:p>
          <a:p>
            <a:r>
              <a:rPr lang="el-GR" dirty="0" smtClean="0">
                <a:latin typeface="+mj-lt"/>
              </a:rPr>
              <a:t>Πάρε όσες ανάσες χρειάζεσαι και πάμε άλλο ένα σετ, μπορείς! </a:t>
            </a:r>
            <a:endParaRPr lang="el-GR"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3" cstate="print"/>
          <a:srcRect/>
          <a:stretch>
            <a:fillRect/>
          </a:stretch>
        </p:blipFill>
        <p:spPr bwMode="auto">
          <a:xfrm>
            <a:off x="827584" y="3717032"/>
            <a:ext cx="1533499" cy="1944215"/>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39</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467544" y="1628800"/>
            <a:ext cx="2289051" cy="20193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3" cstate="print"/>
          <a:srcRect/>
          <a:stretch>
            <a:fillRect/>
          </a:stretch>
        </p:blipFill>
        <p:spPr bwMode="auto">
          <a:xfrm>
            <a:off x="955189" y="3860800"/>
            <a:ext cx="1456571" cy="1584424"/>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(Οδηγίες για τους γονείς)</a:t>
            </a:r>
            <a:endParaRPr lang="el-GR" dirty="0"/>
          </a:p>
        </p:txBody>
      </p:sp>
      <p:sp>
        <p:nvSpPr>
          <p:cNvPr id="3" name="2 - Θέση περιεχομένου"/>
          <p:cNvSpPr>
            <a:spLocks noGrp="1"/>
          </p:cNvSpPr>
          <p:nvPr>
            <p:ph sz="quarter" idx="1"/>
          </p:nvPr>
        </p:nvSpPr>
        <p:spPr>
          <a:xfrm>
            <a:off x="899592" y="1268760"/>
            <a:ext cx="72008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40</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200329"/>
          </a:xfrm>
          <a:prstGeom prst="rect">
            <a:avLst/>
          </a:prstGeom>
          <a:noFill/>
        </p:spPr>
        <p:txBody>
          <a:bodyPr wrap="square" rtlCol="0">
            <a:spAutoFit/>
          </a:bodyPr>
          <a:lstStyle/>
          <a:p>
            <a:r>
              <a:rPr lang="el-GR" dirty="0" smtClean="0">
                <a:latin typeface="+mj-lt"/>
              </a:rPr>
              <a:t>Κάνε «σανίδα» για 20΄΄ (2 φορές) Πάρε μερικές ανάσες και πάμε για άλλη μια σανίδα!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528392" cy="1477328"/>
          </a:xfrm>
          <a:prstGeom prst="rect">
            <a:avLst/>
          </a:prstGeom>
          <a:noFill/>
        </p:spPr>
        <p:txBody>
          <a:bodyPr wrap="square" rtlCol="0">
            <a:spAutoFit/>
          </a:bodyPr>
          <a:lstStyle/>
          <a:p>
            <a:r>
              <a:rPr lang="el-GR" dirty="0" smtClean="0">
                <a:latin typeface="+mj-lt"/>
              </a:rPr>
              <a:t>Κάνε 15 συνεχόμενα </a:t>
            </a:r>
            <a:r>
              <a:rPr lang="el-GR" dirty="0" err="1" smtClean="0">
                <a:latin typeface="+mj-lt"/>
              </a:rPr>
              <a:t>αλματάκια</a:t>
            </a:r>
            <a:r>
              <a:rPr lang="el-GR" dirty="0" smtClean="0">
                <a:latin typeface="+mj-lt"/>
              </a:rPr>
              <a:t> μπρος πίσω έχοντας βάλει για σημάδι μια σελίδα Α4. Θα τα καταφέρεις; Είναι σίγουρο, αν προσπαθήσεις!</a:t>
            </a:r>
            <a:endParaRPr lang="el-GR" dirty="0">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3" cstate="print"/>
          <a:srcRect/>
          <a:stretch>
            <a:fillRect/>
          </a:stretch>
        </p:blipFill>
        <p:spPr bwMode="auto">
          <a:xfrm>
            <a:off x="899592" y="3717032"/>
            <a:ext cx="1816125" cy="1895573"/>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41</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477328"/>
          </a:xfrm>
          <a:prstGeom prst="rect">
            <a:avLst/>
          </a:prstGeom>
          <a:noFill/>
        </p:spPr>
        <p:txBody>
          <a:bodyPr wrap="square" rtlCol="0">
            <a:spAutoFit/>
          </a:bodyPr>
          <a:lstStyle/>
          <a:p>
            <a:pPr algn="just"/>
            <a:r>
              <a:rPr lang="el-GR" dirty="0" smtClean="0">
                <a:latin typeface="+mj-lt"/>
              </a:rPr>
              <a:t>Κάντε 10 προβολές στο δεξί πόδι και 10 στο αριστερό. Κάντε το αν θέλετε και με αλματάκι εναλλάξ. </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pPr algn="just"/>
            <a:r>
              <a:rPr lang="el-GR" dirty="0" smtClean="0">
                <a:latin typeface="+mj-lt"/>
              </a:rPr>
              <a:t>Κάντε 10 ψαλιδάκια. Μην ξεχνάτε να σηκώνεται λίγο από το έδαφος τα πόδια σας και να τα έχετε τεντωμένα!</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8" name="17 - Εικόνα" descr="Screenshot_2020-04-02 Capn Petes Home Activity Visual Packet pdf(17).png"/>
          <p:cNvPicPr>
            <a:picLocks noChangeAspect="1"/>
          </p:cNvPicPr>
          <p:nvPr/>
        </p:nvPicPr>
        <p:blipFill>
          <a:blip r:embed="rId3" cstate="print"/>
          <a:stretch>
            <a:fillRect/>
          </a:stretch>
        </p:blipFill>
        <p:spPr>
          <a:xfrm>
            <a:off x="971600" y="1988840"/>
            <a:ext cx="1800200" cy="1728192"/>
          </a:xfrm>
          <a:prstGeom prst="rect">
            <a:avLst/>
          </a:prstGeom>
        </p:spPr>
      </p:pic>
      <p:pic>
        <p:nvPicPr>
          <p:cNvPr id="3074" name="Picture 2"/>
          <p:cNvPicPr>
            <a:picLocks noGrp="1" noChangeAspect="1" noChangeArrowheads="1"/>
          </p:cNvPicPr>
          <p:nvPr>
            <p:ph sz="quarter" idx="1"/>
          </p:nvPr>
        </p:nvPicPr>
        <p:blipFill>
          <a:blip r:embed="rId4" cstate="print"/>
          <a:srcRect/>
          <a:stretch>
            <a:fillRect/>
          </a:stretch>
        </p:blipFill>
        <p:spPr bwMode="auto">
          <a:xfrm>
            <a:off x="971550" y="4192312"/>
            <a:ext cx="1816100" cy="9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(7)</a:t>
            </a:r>
            <a:endParaRPr lang="el-GR" dirty="0"/>
          </a:p>
        </p:txBody>
      </p:sp>
      <p:sp>
        <p:nvSpPr>
          <p:cNvPr id="3" name="2 - Θέση περιεχομένου"/>
          <p:cNvSpPr>
            <a:spLocks noGrp="1"/>
          </p:cNvSpPr>
          <p:nvPr>
            <p:ph sz="quarter" idx="1"/>
          </p:nvPr>
        </p:nvSpPr>
        <p:spPr>
          <a:xfrm>
            <a:off x="914400" y="1268760"/>
            <a:ext cx="7330008"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43</a:t>
            </a:fld>
            <a:endParaRPr lang="el-GR" dirty="0"/>
          </a:p>
        </p:txBody>
      </p:sp>
      <p:sp>
        <p:nvSpPr>
          <p:cNvPr id="9" name="8 - TextBox">
            <a:hlinkClick r:id="rId2"/>
          </p:cNvPr>
          <p:cNvSpPr txBox="1"/>
          <p:nvPr/>
        </p:nvSpPr>
        <p:spPr>
          <a:xfrm>
            <a:off x="539552" y="1700809"/>
            <a:ext cx="6984776" cy="5816977"/>
          </a:xfrm>
          <a:prstGeom prst="rect">
            <a:avLst/>
          </a:prstGeom>
          <a:noFill/>
        </p:spPr>
        <p:txBody>
          <a:bodyPr wrap="square" rtlCol="0">
            <a:spAutoFit/>
          </a:bodyPr>
          <a:lstStyle/>
          <a:p>
            <a:r>
              <a:rPr lang="el-GR" sz="2400" dirty="0" smtClean="0">
                <a:latin typeface="+mj-lt"/>
              </a:rPr>
              <a:t>Βιβλίο μαθητή (Α &amp; Β τάξη)</a:t>
            </a:r>
          </a:p>
          <a:p>
            <a:r>
              <a:rPr lang="en-US" sz="2400" dirty="0" smtClean="0">
                <a:latin typeface="+mj-lt"/>
                <a:hlinkClick r:id="rId3"/>
              </a:rPr>
              <a:t>http://ebooks.edu.gr/modules/ebook/show.php/DSDIM-A101/82/666,2511/</a:t>
            </a:r>
            <a:endParaRPr lang="el-GR" sz="2400" dirty="0" smtClean="0">
              <a:latin typeface="+mj-lt"/>
            </a:endParaRPr>
          </a:p>
          <a:p>
            <a:r>
              <a:rPr lang="el-GR" sz="2400" dirty="0" smtClean="0">
                <a:latin typeface="+mj-lt"/>
              </a:rPr>
              <a:t>Βιβλίο μαθητή (Γ &amp; Δ τάξη)</a:t>
            </a:r>
          </a:p>
          <a:p>
            <a:r>
              <a:rPr lang="en-US" sz="2400" dirty="0" smtClean="0">
                <a:latin typeface="+mj-lt"/>
                <a:hlinkClick r:id="rId4"/>
              </a:rPr>
              <a:t>http://ebooks.edu.gr/modules/ebook/show.php/DSDIM-C101/86/690,2628/</a:t>
            </a:r>
            <a:r>
              <a:rPr lang="el-GR" sz="2400" dirty="0" smtClean="0">
                <a:latin typeface="+mj-lt"/>
              </a:rPr>
              <a:t> </a:t>
            </a:r>
          </a:p>
          <a:p>
            <a:r>
              <a:rPr lang="el-GR" sz="2400" dirty="0" smtClean="0">
                <a:latin typeface="+mj-lt"/>
              </a:rPr>
              <a:t>Βιβλίο μαθητή (Ε &amp; ΣΤ τάξη)</a:t>
            </a:r>
          </a:p>
          <a:p>
            <a:r>
              <a:rPr lang="en-US" sz="2400" dirty="0" smtClean="0">
                <a:latin typeface="+mj-lt"/>
                <a:hlinkClick r:id="rId2"/>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8"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0" name="Picture 2"/>
          <p:cNvPicPr>
            <a:picLocks noChangeAspect="1" noChangeArrowheads="1"/>
          </p:cNvPicPr>
          <p:nvPr/>
        </p:nvPicPr>
        <p:blipFill>
          <a:blip r:embed="rId5"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44</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0" name="Picture 2"/>
          <p:cNvPicPr>
            <a:picLocks noChangeAspect="1" noChangeArrowheads="1"/>
          </p:cNvPicPr>
          <p:nvPr/>
        </p:nvPicPr>
        <p:blipFill>
          <a:blip r:embed="rId3" cstate="print"/>
          <a:srcRect/>
          <a:stretch>
            <a:fillRect/>
          </a:stretch>
        </p:blipFill>
        <p:spPr bwMode="auto">
          <a:xfrm>
            <a:off x="1547664" y="1484784"/>
            <a:ext cx="5724128" cy="1347217"/>
          </a:xfrm>
          <a:prstGeom prst="rect">
            <a:avLst/>
          </a:prstGeom>
          <a:noFill/>
          <a:ln w="9525">
            <a:noFill/>
            <a:miter lim="800000"/>
            <a:headEnd/>
            <a:tailEnd/>
          </a:ln>
        </p:spPr>
      </p:pic>
      <p:sp>
        <p:nvSpPr>
          <p:cNvPr id="10" name="9 - TextBox">
            <a:hlinkClick r:id="rId4"/>
          </p:cNvPr>
          <p:cNvSpPr txBox="1"/>
          <p:nvPr/>
        </p:nvSpPr>
        <p:spPr>
          <a:xfrm>
            <a:off x="1475656" y="2780928"/>
            <a:ext cx="6120680" cy="369332"/>
          </a:xfrm>
          <a:prstGeom prst="rect">
            <a:avLst/>
          </a:prstGeom>
          <a:noFill/>
        </p:spPr>
        <p:txBody>
          <a:bodyPr wrap="square" rtlCol="0">
            <a:spAutoFit/>
          </a:bodyPr>
          <a:lstStyle/>
          <a:p>
            <a:pPr algn="ctr"/>
            <a:r>
              <a:rPr lang="en-US" dirty="0" smtClean="0">
                <a:latin typeface="+mj-lt"/>
                <a:hlinkClick r:id="rId4"/>
              </a:rPr>
              <a:t>https://epaizovolley.weebly.com/</a:t>
            </a:r>
            <a:endParaRPr lang="el-GR" dirty="0">
              <a:latin typeface="+mj-lt"/>
            </a:endParaRPr>
          </a:p>
        </p:txBody>
      </p:sp>
      <p:pic>
        <p:nvPicPr>
          <p:cNvPr id="7" name="Picture 2"/>
          <p:cNvPicPr>
            <a:picLocks noChangeAspect="1" noChangeArrowheads="1"/>
          </p:cNvPicPr>
          <p:nvPr/>
        </p:nvPicPr>
        <p:blipFill>
          <a:blip r:embed="rId5" cstate="print"/>
          <a:srcRect/>
          <a:stretch>
            <a:fillRect/>
          </a:stretch>
        </p:blipFill>
        <p:spPr bwMode="auto">
          <a:xfrm>
            <a:off x="3131840" y="3284984"/>
            <a:ext cx="2990850" cy="1276350"/>
          </a:xfrm>
          <a:prstGeom prst="rect">
            <a:avLst/>
          </a:prstGeom>
          <a:noFill/>
          <a:ln w="9525">
            <a:noFill/>
            <a:miter lim="800000"/>
            <a:headEnd/>
            <a:tailEnd/>
          </a:ln>
        </p:spPr>
      </p:pic>
      <p:sp>
        <p:nvSpPr>
          <p:cNvPr id="11" name="10 - Ορθογώνιο"/>
          <p:cNvSpPr/>
          <p:nvPr/>
        </p:nvSpPr>
        <p:spPr>
          <a:xfrm>
            <a:off x="3059832" y="4725144"/>
            <a:ext cx="3149901" cy="369332"/>
          </a:xfrm>
          <a:prstGeom prst="rect">
            <a:avLst/>
          </a:prstGeom>
        </p:spPr>
        <p:txBody>
          <a:bodyPr wrap="none">
            <a:spAutoFit/>
          </a:bodyPr>
          <a:lstStyle/>
          <a:p>
            <a:r>
              <a:rPr lang="en-US" dirty="0" smtClean="0">
                <a:hlinkClick r:id="rId6"/>
              </a:rPr>
              <a:t>https://e-swimming.weebly.com/</a:t>
            </a:r>
            <a:endParaRPr lang="el-GR" dirty="0"/>
          </a:p>
        </p:txBody>
      </p:sp>
      <p:sp>
        <p:nvSpPr>
          <p:cNvPr id="12"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3" name="Picture 2"/>
          <p:cNvPicPr>
            <a:picLocks noChangeAspect="1" noChangeArrowheads="1"/>
          </p:cNvPicPr>
          <p:nvPr/>
        </p:nvPicPr>
        <p:blipFill>
          <a:blip r:embed="rId7"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45</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3275856" y="2132856"/>
            <a:ext cx="2600325" cy="2524125"/>
          </a:xfrm>
          <a:prstGeom prst="rect">
            <a:avLst/>
          </a:prstGeom>
          <a:noFill/>
          <a:ln w="9525">
            <a:noFill/>
            <a:miter lim="800000"/>
            <a:headEnd/>
            <a:tailEnd/>
          </a:ln>
        </p:spPr>
      </p:pic>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(1)</a:t>
            </a:r>
            <a:endParaRPr lang="el-GR" dirty="0"/>
          </a:p>
        </p:txBody>
      </p:sp>
      <p:sp>
        <p:nvSpPr>
          <p:cNvPr id="3" name="2 - Θέση περιεχομένου"/>
          <p:cNvSpPr>
            <a:spLocks noGrp="1"/>
          </p:cNvSpPr>
          <p:nvPr>
            <p:ph sz="quarter" idx="1"/>
          </p:nvPr>
        </p:nvSpPr>
        <p:spPr>
          <a:xfrm>
            <a:off x="755576" y="1268760"/>
            <a:ext cx="7344816" cy="5184576"/>
          </a:xfrm>
        </p:spPr>
        <p:txBody>
          <a:bodyPr>
            <a:normAutofit fontScale="70000" lnSpcReduction="20000"/>
          </a:bodyPr>
          <a:lstStyle/>
          <a:p>
            <a:pPr>
              <a:buNone/>
            </a:pPr>
            <a:r>
              <a:rPr lang="en-US" b="1" dirty="0" smtClean="0">
                <a:latin typeface="+mj-lt"/>
              </a:rPr>
              <a:t>   </a:t>
            </a:r>
            <a:r>
              <a:rPr lang="el-GR" b="1" dirty="0" smtClean="0">
                <a:latin typeface="+mj-lt"/>
              </a:rPr>
              <a:t>Θέμα: Θέσεις και μετακινήσεις στο χώρο</a:t>
            </a:r>
          </a:p>
          <a:p>
            <a:pPr algn="just">
              <a:buNone/>
            </a:pPr>
            <a:r>
              <a:rPr lang="el-GR" dirty="0" smtClean="0"/>
              <a:t>    </a:t>
            </a:r>
          </a:p>
          <a:p>
            <a:pPr algn="just">
              <a:buNone/>
            </a:pPr>
            <a:r>
              <a:rPr lang="el-GR" dirty="0" smtClean="0"/>
              <a:t>	</a:t>
            </a:r>
            <a:r>
              <a:rPr lang="el-GR" sz="2900" dirty="0" smtClean="0">
                <a:latin typeface="+mj-lt"/>
              </a:rPr>
              <a:t>Παιδιά </a:t>
            </a:r>
            <a:r>
              <a:rPr lang="el-GR" sz="2900" dirty="0">
                <a:latin typeface="+mj-lt"/>
              </a:rPr>
              <a:t>μετακινηθείτε </a:t>
            </a:r>
            <a:r>
              <a:rPr lang="el-GR" sz="2900" dirty="0" smtClean="0">
                <a:latin typeface="+mj-lt"/>
              </a:rPr>
              <a:t>με ελαφρύ τρέξιμο στο </a:t>
            </a:r>
            <a:r>
              <a:rPr lang="el-GR" sz="2900" dirty="0">
                <a:latin typeface="+mj-lt"/>
              </a:rPr>
              <a:t>χώρο και προσπαθήστε να μην ακουμπήσετε τίποτα </a:t>
            </a:r>
            <a:r>
              <a:rPr lang="el-GR" sz="2900" dirty="0" smtClean="0">
                <a:latin typeface="+mj-lt"/>
              </a:rPr>
              <a:t>μέσα σε </a:t>
            </a:r>
            <a:r>
              <a:rPr lang="el-GR" sz="2900" dirty="0">
                <a:latin typeface="+mj-lt"/>
              </a:rPr>
              <a:t>αυτόν. Μόλις χτυπήσει ένα παλαμάκι ο μπαμπάς ή η μαμά </a:t>
            </a:r>
            <a:r>
              <a:rPr lang="el-GR" sz="2900" dirty="0" smtClean="0">
                <a:latin typeface="+mj-lt"/>
              </a:rPr>
              <a:t>μείνετε ακίνητοι και πάρτε μια αστεία πόζα, την πιο αστεία που μπορείτε. </a:t>
            </a:r>
            <a:r>
              <a:rPr lang="el-GR" sz="2900" dirty="0">
                <a:latin typeface="+mj-lt"/>
              </a:rPr>
              <a:t>Κάντε το αυτό για 3 λεπτά. Οι γονείς σας θα σας βοηθήσουν με τον χρόνο. Τέλεια</a:t>
            </a:r>
            <a:r>
              <a:rPr lang="el-GR" sz="2900" dirty="0" smtClean="0">
                <a:latin typeface="+mj-lt"/>
              </a:rPr>
              <a:t>!!!</a:t>
            </a:r>
          </a:p>
          <a:p>
            <a:pPr algn="just">
              <a:buNone/>
            </a:pPr>
            <a:endParaRPr lang="el-GR" sz="2900" dirty="0">
              <a:latin typeface="+mj-lt"/>
            </a:endParaRPr>
          </a:p>
          <a:p>
            <a:pPr algn="just">
              <a:buNone/>
            </a:pPr>
            <a:r>
              <a:rPr lang="el-GR" sz="2900" dirty="0" smtClean="0">
                <a:latin typeface="+mj-lt"/>
              </a:rPr>
              <a:t>	Τώρα</a:t>
            </a:r>
            <a:r>
              <a:rPr lang="el-GR" sz="2900" dirty="0">
                <a:latin typeface="+mj-lt"/>
              </a:rPr>
              <a:t>, και αφού πάρετε μια μεγάλη ανάσα, θέλω να τρέξετε επί τόπου για 3 λεπτά. </a:t>
            </a:r>
            <a:r>
              <a:rPr lang="el-GR" sz="2900" dirty="0" smtClean="0">
                <a:latin typeface="+mj-lt"/>
              </a:rPr>
              <a:t>Κάθε φορά που ο μπαμπάς ή η μαμά χτυπήσει παλαμάκι αμέσως ξαπλώνεται στο έδαφος (πλάτη κάτω και πόδια επάνω). Με το παλαμάκι ξεκινάτε και πάλι επί τόπου αλματάκια. </a:t>
            </a:r>
            <a:r>
              <a:rPr lang="el-GR" sz="2900" dirty="0">
                <a:latin typeface="+mj-lt"/>
              </a:rPr>
              <a:t>Ό</a:t>
            </a:r>
            <a:r>
              <a:rPr lang="el-GR" sz="2900" dirty="0" smtClean="0">
                <a:latin typeface="+mj-lt"/>
              </a:rPr>
              <a:t>πως είπαμε συνολικά 3 λεπτά. Κουραστήκατε</a:t>
            </a:r>
            <a:r>
              <a:rPr lang="el-GR" sz="2900" dirty="0">
                <a:latin typeface="+mj-lt"/>
              </a:rPr>
              <a:t>;;; Μην ξεχνάτε να πάρετε αέρα από την μύτη και να τον βγάλετε από το στόμα!!</a:t>
            </a:r>
          </a:p>
          <a:p>
            <a:pPr algn="just">
              <a:buNone/>
            </a:pP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6147"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(2)</a:t>
            </a:r>
            <a:endParaRPr lang="el-GR" dirty="0"/>
          </a:p>
        </p:txBody>
      </p:sp>
      <p:sp>
        <p:nvSpPr>
          <p:cNvPr id="3" name="2 - Θέση περιεχομένου"/>
          <p:cNvSpPr>
            <a:spLocks noGrp="1"/>
          </p:cNvSpPr>
          <p:nvPr>
            <p:ph sz="quarter" idx="1"/>
          </p:nvPr>
        </p:nvSpPr>
        <p:spPr>
          <a:xfrm>
            <a:off x="971600" y="1268760"/>
            <a:ext cx="6984776" cy="4896544"/>
          </a:xfrm>
        </p:spPr>
        <p:txBody>
          <a:bodyPr>
            <a:normAutofit/>
          </a:bodyPr>
          <a:lstStyle/>
          <a:p>
            <a:pPr>
              <a:buNone/>
            </a:pPr>
            <a:r>
              <a:rPr lang="en-US" b="1" dirty="0" smtClean="0">
                <a:latin typeface="+mj-lt"/>
              </a:rPr>
              <a:t>   </a:t>
            </a:r>
            <a:endParaRPr lang="el-GR" b="1" dirty="0" smtClean="0">
              <a:latin typeface="+mj-lt"/>
            </a:endParaRPr>
          </a:p>
          <a:p>
            <a:pPr algn="just">
              <a:buNone/>
            </a:pPr>
            <a:r>
              <a:rPr lang="el-GR" b="1" dirty="0" smtClean="0">
                <a:latin typeface="+mj-lt"/>
              </a:rPr>
              <a:t>    </a:t>
            </a:r>
            <a:r>
              <a:rPr lang="el-GR" dirty="0" smtClean="0">
                <a:latin typeface="+mj-lt"/>
              </a:rPr>
              <a:t>Ξαπλώστε τώρα κάτω στο χαλί μπρούμυτα. Με το σύνθημα του μπαμπά ή της μαμάς, σηκωθείτε και κάντε ένα μεγάλο άλμα όσο πιο ψηλά μπορείτε και αμέσως ξαπλώστε και πάλι μπρούμυτα. Επαναλάβετε 10 φορές μπρούμυτα και κατευθείαν άλμα! </a:t>
            </a:r>
          </a:p>
          <a:p>
            <a:pPr algn="just">
              <a:buNone/>
            </a:pPr>
            <a:r>
              <a:rPr lang="el-GR" dirty="0" smtClean="0">
                <a:latin typeface="+mj-lt"/>
              </a:rPr>
              <a:t>    Τα καταφέρατε;;; Είσαστε αστέρια!</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6147"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588224" y="4293096"/>
            <a:ext cx="10763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(3)</a:t>
            </a:r>
            <a:endParaRPr lang="el-GR" dirty="0"/>
          </a:p>
        </p:txBody>
      </p:sp>
      <p:sp>
        <p:nvSpPr>
          <p:cNvPr id="8" name="7 - TextBox"/>
          <p:cNvSpPr txBox="1"/>
          <p:nvPr/>
        </p:nvSpPr>
        <p:spPr>
          <a:xfrm>
            <a:off x="827584" y="2348880"/>
            <a:ext cx="7128792" cy="6032421"/>
          </a:xfrm>
          <a:prstGeom prst="rect">
            <a:avLst/>
          </a:prstGeom>
          <a:noFill/>
        </p:spPr>
        <p:txBody>
          <a:bodyPr wrap="square" rtlCol="0">
            <a:spAutoFit/>
          </a:bodyPr>
          <a:lstStyle/>
          <a:p>
            <a:pPr algn="just"/>
            <a:r>
              <a:rPr lang="el-GR" sz="1600" dirty="0" smtClean="0">
                <a:latin typeface="+mj-lt"/>
              </a:rPr>
              <a:t>Τα τρία αυτά υπέροχα ζωάκια θέλουν τώρα να τους μοιάσεις, όπως και την προηγούμενη βδομάδα!!</a:t>
            </a:r>
          </a:p>
          <a:p>
            <a:pPr algn="just"/>
            <a:endParaRPr lang="el-GR" sz="1600" dirty="0" smtClean="0">
              <a:latin typeface="+mj-lt"/>
            </a:endParaRPr>
          </a:p>
          <a:p>
            <a:pPr algn="just"/>
            <a:r>
              <a:rPr lang="el-GR" sz="1600" dirty="0" smtClean="0">
                <a:latin typeface="+mj-lt"/>
              </a:rPr>
              <a:t>Πρώτα φτιάξε πάνω στο χαλί σου μικρά </a:t>
            </a:r>
            <a:r>
              <a:rPr lang="el-GR" sz="1600" dirty="0" err="1" smtClean="0">
                <a:latin typeface="+mj-lt"/>
              </a:rPr>
              <a:t>εμποδιάκια</a:t>
            </a:r>
            <a:r>
              <a:rPr lang="el-GR" sz="1600" dirty="0" smtClean="0">
                <a:latin typeface="+mj-lt"/>
              </a:rPr>
              <a:t> με απλές κόλες χαρτιού Α4, αφημένες κάτω</a:t>
            </a:r>
          </a:p>
          <a:p>
            <a:pPr algn="just"/>
            <a:r>
              <a:rPr lang="el-GR" sz="1600" dirty="0" smtClean="0">
                <a:latin typeface="+mj-lt"/>
              </a:rPr>
              <a:t>Θέλω να κάνεις αλματάκια με τα δυο πόδια σαν κουνελάκι αποφεύγοντας όλα τα εμπόδια που έχεις βάλει κάτω. Αν θες δοκίμασε να πας μπροστά, πίσω, αριστερά, δεξιά! Αν θες δοκίμασε να στηρίζεσαι μια στο ένα πόδι και μια στο άλλο</a:t>
            </a:r>
            <a:r>
              <a:rPr lang="en-US" sz="1600" dirty="0" smtClean="0">
                <a:latin typeface="+mj-lt"/>
              </a:rPr>
              <a:t>. </a:t>
            </a:r>
            <a:r>
              <a:rPr lang="el-GR" sz="1600" dirty="0" smtClean="0">
                <a:latin typeface="+mj-lt"/>
              </a:rPr>
              <a:t>Όλα αυτά περνώντας πάνω από τα εμπόδιά σου (5 λεπτά). </a:t>
            </a:r>
          </a:p>
          <a:p>
            <a:pPr algn="just"/>
            <a:r>
              <a:rPr lang="el-GR" sz="1600" dirty="0" smtClean="0">
                <a:latin typeface="+mj-lt"/>
              </a:rPr>
              <a:t>Τώρα θέλω να περπατήσεις σαν σκυλάκι με στήριξη στα 4 (χέρια και πόδια) πάλι αποφεύγοντας τα εμπόδια που έχεις σκορπίσει!! Δοκίμασε να κινηθείς λίγο πιο γρήγορα ή λίγο πιο αργά. Μόλις κουραστείς κάνε ένα δυνατό Γαβ και συνέχισε ξανά (5 λεπτά).</a:t>
            </a:r>
          </a:p>
          <a:p>
            <a:pPr algn="just"/>
            <a:endParaRPr lang="el-GR" sz="1400" dirty="0" smtClean="0">
              <a:latin typeface="+mj-lt"/>
            </a:endParaRPr>
          </a:p>
          <a:p>
            <a:pPr algn="just"/>
            <a:endParaRPr lang="el-GR" sz="1400" dirty="0">
              <a:latin typeface="+mj-lt"/>
            </a:endParaRPr>
          </a:p>
          <a:p>
            <a:pPr algn="just"/>
            <a:endParaRPr lang="el-GR" sz="14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r>
              <a:rPr lang="el-GR" dirty="0" smtClean="0">
                <a:latin typeface="+mj-lt"/>
              </a:rPr>
              <a:t> </a:t>
            </a:r>
          </a:p>
          <a:p>
            <a:endParaRPr lang="el-GR" dirty="0">
              <a:latin typeface="+mj-lt"/>
            </a:endParaRPr>
          </a:p>
        </p:txBody>
      </p:sp>
      <p:sp>
        <p:nvSpPr>
          <p:cNvPr id="10" name="9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pic>
        <p:nvPicPr>
          <p:cNvPr id="6" name="Picture 5"/>
          <p:cNvPicPr>
            <a:picLocks noGrp="1" noChangeAspect="1" noChangeArrowheads="1"/>
          </p:cNvPicPr>
          <p:nvPr>
            <p:ph sz="quarter" idx="1"/>
          </p:nvPr>
        </p:nvPicPr>
        <p:blipFill>
          <a:blip r:embed="rId2" cstate="print"/>
          <a:srcRect/>
          <a:stretch>
            <a:fillRect/>
          </a:stretch>
        </p:blipFill>
        <p:spPr bwMode="auto">
          <a:xfrm>
            <a:off x="971600" y="1196752"/>
            <a:ext cx="1721410" cy="1155576"/>
          </a:xfrm>
          <a:prstGeom prst="rect">
            <a:avLst/>
          </a:prstGeom>
          <a:noFill/>
          <a:ln w="9525">
            <a:noFill/>
            <a:miter lim="800000"/>
            <a:headEnd/>
            <a:tailEnd/>
          </a:ln>
        </p:spPr>
      </p:pic>
      <p:sp>
        <p:nvSpPr>
          <p:cNvPr id="11"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5589240"/>
            <a:ext cx="2304256" cy="60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14 - Εικόνα" descr="Screenshot_2020-04-02 Capn Petes Home Activity Visual Packet pdf(11).png"/>
          <p:cNvPicPr>
            <a:picLocks noChangeAspect="1"/>
          </p:cNvPicPr>
          <p:nvPr/>
        </p:nvPicPr>
        <p:blipFill>
          <a:blip r:embed="rId4" cstate="print"/>
          <a:stretch>
            <a:fillRect/>
          </a:stretch>
        </p:blipFill>
        <p:spPr>
          <a:xfrm>
            <a:off x="971600" y="1196752"/>
            <a:ext cx="1743075" cy="1224136"/>
          </a:xfrm>
          <a:prstGeom prst="rect">
            <a:avLst/>
          </a:prstGeom>
        </p:spPr>
      </p:pic>
      <p:pic>
        <p:nvPicPr>
          <p:cNvPr id="17" name="16 - Εικόνα" descr="Screenshot_2020-04-02 Capn Petes Home Activity Visual Packet pdf(13).png"/>
          <p:cNvPicPr>
            <a:picLocks noChangeAspect="1"/>
          </p:cNvPicPr>
          <p:nvPr/>
        </p:nvPicPr>
        <p:blipFill>
          <a:blip r:embed="rId5" cstate="print"/>
          <a:stretch>
            <a:fillRect/>
          </a:stretch>
        </p:blipFill>
        <p:spPr>
          <a:xfrm>
            <a:off x="3491880" y="1196752"/>
            <a:ext cx="2019300" cy="1152129"/>
          </a:xfrm>
          <a:prstGeom prst="rect">
            <a:avLst/>
          </a:prstGeom>
        </p:spPr>
      </p:pic>
      <p:pic>
        <p:nvPicPr>
          <p:cNvPr id="18" name="17 - Εικόνα" descr="Screenshot_2020-04-02 Capn Petes Home Activity Visual Packet pdf(12).png"/>
          <p:cNvPicPr>
            <a:picLocks noChangeAspect="1"/>
          </p:cNvPicPr>
          <p:nvPr/>
        </p:nvPicPr>
        <p:blipFill>
          <a:blip r:embed="rId6" cstate="print"/>
          <a:stretch>
            <a:fillRect/>
          </a:stretch>
        </p:blipFill>
        <p:spPr>
          <a:xfrm>
            <a:off x="6156176" y="1196752"/>
            <a:ext cx="1798315" cy="1224136"/>
          </a:xfrm>
          <a:prstGeom prst="rect">
            <a:avLst/>
          </a:prstGeom>
        </p:spPr>
      </p:pic>
      <p:pic>
        <p:nvPicPr>
          <p:cNvPr id="7170" name="Picture 2"/>
          <p:cNvPicPr>
            <a:picLocks noChangeAspect="1" noChangeArrowheads="1"/>
          </p:cNvPicPr>
          <p:nvPr/>
        </p:nvPicPr>
        <p:blipFill>
          <a:blip r:embed="rId7" cstate="print"/>
          <a:srcRect/>
          <a:stretch>
            <a:fillRect/>
          </a:stretch>
        </p:blipFill>
        <p:spPr bwMode="auto">
          <a:xfrm>
            <a:off x="395536" y="5733256"/>
            <a:ext cx="2190750" cy="1124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(4)</a:t>
            </a:r>
            <a:endParaRPr lang="el-GR" dirty="0"/>
          </a:p>
        </p:txBody>
      </p:sp>
      <p:sp>
        <p:nvSpPr>
          <p:cNvPr id="8" name="7 - TextBox"/>
          <p:cNvSpPr txBox="1"/>
          <p:nvPr/>
        </p:nvSpPr>
        <p:spPr>
          <a:xfrm>
            <a:off x="899592" y="2420889"/>
            <a:ext cx="7128792" cy="4062651"/>
          </a:xfrm>
          <a:prstGeom prst="rect">
            <a:avLst/>
          </a:prstGeom>
          <a:noFill/>
        </p:spPr>
        <p:txBody>
          <a:bodyPr wrap="square" rtlCol="0">
            <a:spAutoFit/>
          </a:bodyPr>
          <a:lstStyle/>
          <a:p>
            <a:pPr algn="just"/>
            <a:endParaRPr lang="el-GR" sz="1400" dirty="0" smtClean="0">
              <a:latin typeface="+mj-lt"/>
            </a:endParaRPr>
          </a:p>
          <a:p>
            <a:pPr algn="just"/>
            <a:endParaRPr lang="el-GR" sz="1400" dirty="0">
              <a:latin typeface="+mj-lt"/>
            </a:endParaRPr>
          </a:p>
          <a:p>
            <a:pPr algn="just"/>
            <a:endParaRPr lang="el-GR" sz="1400" dirty="0" smtClean="0">
              <a:latin typeface="+mj-lt"/>
            </a:endParaRPr>
          </a:p>
          <a:p>
            <a:pPr algn="just"/>
            <a:r>
              <a:rPr lang="el-GR" sz="2000" dirty="0" smtClean="0">
                <a:latin typeface="+mj-lt"/>
              </a:rPr>
              <a:t>Τώρα θέλω να πάρεις μια ανάσα και να σηκώσεις την πλάτη και να την «στρογγυλέψεις» όσο μπορείς!! Θα γίνεις μια γατούλα για 30΄΄ και μετά θα κάνεις ένα «Μιαουου»!! Δοκίμασε να το κάνεις 10 φορές!!!</a:t>
            </a: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r>
              <a:rPr lang="el-GR" dirty="0" smtClean="0">
                <a:latin typeface="+mj-lt"/>
              </a:rPr>
              <a:t> </a:t>
            </a:r>
          </a:p>
          <a:p>
            <a:endParaRPr lang="el-GR" dirty="0">
              <a:latin typeface="+mj-lt"/>
            </a:endParaRPr>
          </a:p>
        </p:txBody>
      </p:sp>
      <p:sp>
        <p:nvSpPr>
          <p:cNvPr id="10" name="9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pic>
        <p:nvPicPr>
          <p:cNvPr id="6" name="Picture 5"/>
          <p:cNvPicPr>
            <a:picLocks noGrp="1" noChangeAspect="1" noChangeArrowheads="1"/>
          </p:cNvPicPr>
          <p:nvPr>
            <p:ph sz="quarter" idx="1"/>
          </p:nvPr>
        </p:nvPicPr>
        <p:blipFill>
          <a:blip r:embed="rId2" cstate="print"/>
          <a:srcRect/>
          <a:stretch>
            <a:fillRect/>
          </a:stretch>
        </p:blipFill>
        <p:spPr bwMode="auto">
          <a:xfrm>
            <a:off x="971600" y="1196752"/>
            <a:ext cx="1721410" cy="1155576"/>
          </a:xfrm>
          <a:prstGeom prst="rect">
            <a:avLst/>
          </a:prstGeom>
          <a:noFill/>
          <a:ln w="9525">
            <a:noFill/>
            <a:miter lim="800000"/>
            <a:headEnd/>
            <a:tailEnd/>
          </a:ln>
        </p:spPr>
      </p:pic>
      <p:sp>
        <p:nvSpPr>
          <p:cNvPr id="11"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5" name="14 - Εικόνα" descr="Screenshot_2020-04-02 Capn Petes Home Activity Visual Packet pdf(11).png"/>
          <p:cNvPicPr>
            <a:picLocks noChangeAspect="1"/>
          </p:cNvPicPr>
          <p:nvPr/>
        </p:nvPicPr>
        <p:blipFill>
          <a:blip r:embed="rId3" cstate="print"/>
          <a:stretch>
            <a:fillRect/>
          </a:stretch>
        </p:blipFill>
        <p:spPr>
          <a:xfrm>
            <a:off x="971600" y="1196752"/>
            <a:ext cx="1743075" cy="1224136"/>
          </a:xfrm>
          <a:prstGeom prst="rect">
            <a:avLst/>
          </a:prstGeom>
        </p:spPr>
      </p:pic>
      <p:pic>
        <p:nvPicPr>
          <p:cNvPr id="17" name="16 - Εικόνα" descr="Screenshot_2020-04-02 Capn Petes Home Activity Visual Packet pdf(13).png"/>
          <p:cNvPicPr>
            <a:picLocks noChangeAspect="1"/>
          </p:cNvPicPr>
          <p:nvPr/>
        </p:nvPicPr>
        <p:blipFill>
          <a:blip r:embed="rId4" cstate="print"/>
          <a:stretch>
            <a:fillRect/>
          </a:stretch>
        </p:blipFill>
        <p:spPr>
          <a:xfrm>
            <a:off x="3491880" y="1196752"/>
            <a:ext cx="2019300" cy="1152129"/>
          </a:xfrm>
          <a:prstGeom prst="rect">
            <a:avLst/>
          </a:prstGeom>
        </p:spPr>
      </p:pic>
      <p:pic>
        <p:nvPicPr>
          <p:cNvPr id="18" name="17 - Εικόνα" descr="Screenshot_2020-04-02 Capn Petes Home Activity Visual Packet pdf(12).png"/>
          <p:cNvPicPr>
            <a:picLocks noChangeAspect="1"/>
          </p:cNvPicPr>
          <p:nvPr/>
        </p:nvPicPr>
        <p:blipFill>
          <a:blip r:embed="rId5" cstate="print"/>
          <a:stretch>
            <a:fillRect/>
          </a:stretch>
        </p:blipFill>
        <p:spPr>
          <a:xfrm>
            <a:off x="6156176" y="1196752"/>
            <a:ext cx="1798315" cy="1224136"/>
          </a:xfrm>
          <a:prstGeom prst="rect">
            <a:avLst/>
          </a:prstGeom>
        </p:spPr>
      </p:pic>
      <p:pic>
        <p:nvPicPr>
          <p:cNvPr id="7170" name="Picture 2"/>
          <p:cNvPicPr>
            <a:picLocks noChangeAspect="1" noChangeArrowheads="1"/>
          </p:cNvPicPr>
          <p:nvPr/>
        </p:nvPicPr>
        <p:blipFill>
          <a:blip r:embed="rId6" cstate="print"/>
          <a:srcRect/>
          <a:stretch>
            <a:fillRect/>
          </a:stretch>
        </p:blipFill>
        <p:spPr bwMode="auto">
          <a:xfrm>
            <a:off x="395536" y="5733256"/>
            <a:ext cx="2190750" cy="1124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l-GR" dirty="0" smtClean="0"/>
              <a:t>(5)</a:t>
            </a:r>
            <a:endParaRPr lang="el-GR" dirty="0"/>
          </a:p>
        </p:txBody>
      </p:sp>
      <p:sp>
        <p:nvSpPr>
          <p:cNvPr id="3" name="2 - Θέση περιεχομένου"/>
          <p:cNvSpPr>
            <a:spLocks noGrp="1"/>
          </p:cNvSpPr>
          <p:nvPr>
            <p:ph sz="quarter" idx="1"/>
          </p:nvPr>
        </p:nvSpPr>
        <p:spPr>
          <a:xfrm>
            <a:off x="827584" y="1268760"/>
            <a:ext cx="7200800" cy="5589240"/>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Αντίο!!!</a:t>
            </a: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9" name="8 - Εικόνα" descr="Screenshot_2020-04-02 Capn Petes Home Activity Visual Packet pdf(4).png"/>
          <p:cNvPicPr>
            <a:picLocks noChangeAspect="1"/>
          </p:cNvPicPr>
          <p:nvPr/>
        </p:nvPicPr>
        <p:blipFill>
          <a:blip r:embed="rId3" cstate="print"/>
          <a:stretch>
            <a:fillRect/>
          </a:stretch>
        </p:blipFill>
        <p:spPr>
          <a:xfrm>
            <a:off x="6372200" y="1340768"/>
            <a:ext cx="1828572" cy="1800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3388</TotalTime>
  <Words>2441</Words>
  <Application>Microsoft Office PowerPoint</Application>
  <PresentationFormat>Προβολή στην οθόνη (4:3)</PresentationFormat>
  <Paragraphs>411</Paragraphs>
  <Slides>45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Ρίζες</vt:lpstr>
      <vt:lpstr>Ασύγχρονη Εκπαίδευση « Μένω σπίτι και γυμνάζομαι»</vt:lpstr>
      <vt:lpstr>Μήνυμα προς τους γονείς</vt:lpstr>
      <vt:lpstr>Τι είναι η Ασύγχρονη εκπαίδευση</vt:lpstr>
      <vt:lpstr>Α΄ ΤΑΞΗ (Οδηγίες για τους γονείς)</vt:lpstr>
      <vt:lpstr>Α΄ ΤΑΞΗ                                                              (1)</vt:lpstr>
      <vt:lpstr>Α΄ ΤΑΞΗ                                                              (2)</vt:lpstr>
      <vt:lpstr>Α΄ ΤΑΞΗ                                                              (3)</vt:lpstr>
      <vt:lpstr>Α΄ ΤΑΞΗ                                                              (4)</vt:lpstr>
      <vt:lpstr>Α΄ ΤΑΞΗ                                                              (5)</vt:lpstr>
      <vt:lpstr>Β΄ ΤΑΞΗ (Οδηγίες για τους γονείς)</vt:lpstr>
      <vt:lpstr>Β΄ ΤΑΞΗ                                                              (1)</vt:lpstr>
      <vt:lpstr>Β΄ ΤΑΞΗ                                                              (2)</vt:lpstr>
      <vt:lpstr>Β΄ ΤΑΞΗ                                                              (3)</vt:lpstr>
      <vt:lpstr>Β΄ ΤΑΞΗ                                                              (4)</vt:lpstr>
      <vt:lpstr>Β΄ ΤΑΞΗ                                                              (5)</vt:lpstr>
      <vt:lpstr>Β΄ ΤΑΞΗ                                                              (6)</vt:lpstr>
      <vt:lpstr>Γ΄ ΤΑΞΗ (Οδηγίες για τους γονείς)</vt:lpstr>
      <vt:lpstr>Γ΄ ΤΑΞΗ                                                              (1)</vt:lpstr>
      <vt:lpstr>Γ΄ ΤΑΞΗ                                                              (2)</vt:lpstr>
      <vt:lpstr>Γ΄ ΤΑΞΗ                                                              (3)</vt:lpstr>
      <vt:lpstr>Γ΄ ΤΑΞΗ                                                              (4)</vt:lpstr>
      <vt:lpstr>Δ΄ ΤΑΞΗ (Οδηγίες για τους γονείς)</vt:lpstr>
      <vt:lpstr>Δ΄ ΤΑΞΗ                                                              (1)</vt:lpstr>
      <vt:lpstr>Δ΄ ΤΑΞΗ                                                              (2)</vt:lpstr>
      <vt:lpstr>Δ΄ ΤΑΞΗ                                                              (3)</vt:lpstr>
      <vt:lpstr>Δ΄ ΤΑΞΗ                                                              (4)</vt:lpstr>
      <vt:lpstr>Ε΄ ΤΑΞΗ (Οδηγίες για τους γονείς)</vt:lpstr>
      <vt:lpstr>Ε΄ ΤΑΞΗ                                                              (1)</vt:lpstr>
      <vt:lpstr>Ε΄ ΤΑΞΗ                                                              (2)</vt:lpstr>
      <vt:lpstr>Ε΄ ΤΑΞΗ                                                              (3)</vt:lpstr>
      <vt:lpstr>Ε΄ ΤΑΞΗ                                                              (4)</vt:lpstr>
      <vt:lpstr>Ε΄ ΤΑΞΗ                                                              (5)</vt:lpstr>
      <vt:lpstr>Ε΄ ΤΑΞΗ                                                              (6)</vt:lpstr>
      <vt:lpstr>Ε΄ ΤΑΞΗ                                                              (7)</vt:lpstr>
      <vt:lpstr>ΣΤ΄ ΤΑΞΗ (Οδηγίες για τους γονείς)</vt:lpstr>
      <vt:lpstr>ΣΤ΄ ΤΑΞΗ                                                              (1)</vt:lpstr>
      <vt:lpstr>ΣΤ΄ ΤΑΞΗ                                                              (2)</vt:lpstr>
      <vt:lpstr>ΣΤ΄ ΤΑΞΗ                                                              (3)</vt:lpstr>
      <vt:lpstr>ΣΤ΄ ΤΑΞΗ                                                              (4)</vt:lpstr>
      <vt:lpstr>ΣΤ΄ ΤΑΞΗ                                                              (5)</vt:lpstr>
      <vt:lpstr>ΣΤ΄ ΤΑΞΗ                                                              (6)</vt:lpstr>
      <vt:lpstr>ΣΤ΄ ΤΑΞΗ                                                              (7)</vt:lpstr>
      <vt:lpstr>ΧΡΗΣΙΜΕΣ ΙΣΤΟΣΕΛΙΔΕΣ                                                              </vt:lpstr>
      <vt:lpstr>ΧΡΗΣΙΜΕΣ ΙΣΤΟΣΕΛΙΔΕΣ                                                              </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129</cp:revision>
  <dcterms:created xsi:type="dcterms:W3CDTF">2020-03-19T17:35:29Z</dcterms:created>
  <dcterms:modified xsi:type="dcterms:W3CDTF">2020-04-03T15:57:11Z</dcterms:modified>
</cp:coreProperties>
</file>