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98" r:id="rId2"/>
    <p:sldId id="259" r:id="rId3"/>
    <p:sldId id="257" r:id="rId4"/>
    <p:sldId id="321" r:id="rId5"/>
    <p:sldId id="325" r:id="rId6"/>
    <p:sldId id="326" r:id="rId7"/>
    <p:sldId id="324" r:id="rId8"/>
    <p:sldId id="269" r:id="rId9"/>
    <p:sldId id="294" r:id="rId1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3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dirty="0"/>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EA5224-38A5-4F6D-BCF3-2B5AF238F792}" type="datetimeFigureOut">
              <a:rPr lang="el-GR" smtClean="0"/>
              <a:pPr/>
              <a:t>18/5/2020</a:t>
            </a:fld>
            <a:endParaRPr lang="el-GR" dirty="0"/>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dirty="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9FD680-F014-4AD2-9893-2875B71232C7}" type="slidenum">
              <a:rPr lang="el-GR" smtClean="0"/>
              <a:pPr/>
              <a:t>‹#›</a:t>
            </a:fld>
            <a:endParaRPr lang="el-GR" dirty="0"/>
          </a:p>
        </p:txBody>
      </p:sp>
    </p:spTree>
    <p:extLst>
      <p:ext uri="{BB962C8B-B14F-4D97-AF65-F5344CB8AC3E}">
        <p14:creationId xmlns:p14="http://schemas.microsoft.com/office/powerpoint/2010/main" xmlns="" val="83591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F9FD680-F014-4AD2-9893-2875B71232C7}" type="slidenum">
              <a:rPr lang="el-GR" smtClean="0"/>
              <a:pPr/>
              <a:t>1</a:t>
            </a:fld>
            <a:endParaRPr lang="el-G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400800" y="6355080"/>
            <a:ext cx="2286000" cy="365760"/>
          </a:xfrm>
        </p:spPr>
        <p:txBody>
          <a:bodyPr/>
          <a:lstStyle>
            <a:lvl1pPr>
              <a:defRPr sz="1400"/>
            </a:lvl1pPr>
          </a:lstStyle>
          <a:p>
            <a:fld id="{ADE9D52C-A714-4CCD-87BF-C9304C639143}" type="datetime1">
              <a:rPr lang="el-GR" smtClean="0"/>
              <a:pPr/>
              <a:t>18/5/2020</a:t>
            </a:fld>
            <a:endParaRPr lang="el-GR" dirty="0"/>
          </a:p>
        </p:txBody>
      </p:sp>
      <p:sp>
        <p:nvSpPr>
          <p:cNvPr id="17" name="16 - Θέση υποσέλιδου"/>
          <p:cNvSpPr>
            <a:spLocks noGrp="1"/>
          </p:cNvSpPr>
          <p:nvPr>
            <p:ph type="ftr" sz="quarter" idx="11"/>
          </p:nvPr>
        </p:nvSpPr>
        <p:spPr>
          <a:xfrm>
            <a:off x="2898648" y="6355080"/>
            <a:ext cx="3474720" cy="365760"/>
          </a:xfrm>
        </p:spPr>
        <p:txBody>
          <a:bodyPr/>
          <a:lstStyle/>
          <a:p>
            <a:endParaRPr lang="el-GR" dirty="0"/>
          </a:p>
        </p:txBody>
      </p:sp>
      <p:sp>
        <p:nvSpPr>
          <p:cNvPr id="29" name="28 - Θέση αριθμού διαφάνειας"/>
          <p:cNvSpPr>
            <a:spLocks noGrp="1"/>
          </p:cNvSpPr>
          <p:nvPr>
            <p:ph type="sldNum" sz="quarter" idx="12"/>
          </p:nvPr>
        </p:nvSpPr>
        <p:spPr>
          <a:xfrm>
            <a:off x="1216152" y="6355080"/>
            <a:ext cx="1219200" cy="365760"/>
          </a:xfrm>
        </p:spPr>
        <p:txBody>
          <a:bodyPr/>
          <a:lstStyle/>
          <a:p>
            <a:fld id="{A148F466-0101-4B06-8825-D153163BF46E}" type="slidenum">
              <a:rPr lang="el-GR" smtClean="0"/>
              <a:pPr/>
              <a:t>‹#›</a:t>
            </a:fld>
            <a:endParaRPr lang="el-GR" dirty="0"/>
          </a:p>
        </p:txBody>
      </p:sp>
      <p:sp>
        <p:nvSpPr>
          <p:cNvPr id="21" name="20 - Ορθογώνιο"/>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32 - Ορθογώνιο"/>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Ορθογώνιο"/>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31 - Ορθογώνιο"/>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E786867-1D6D-408E-B3C4-E1AF42DAF70D}" type="datetime1">
              <a:rPr lang="el-GR" smtClean="0"/>
              <a:pPr/>
              <a:t>18/5/2020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A148F466-0101-4B06-8825-D153163BF46E}"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C9BAFD1-D051-433D-9AA2-C5A63CB73DFC}" type="datetime1">
              <a:rPr lang="el-GR" smtClean="0"/>
              <a:pPr/>
              <a:t>18/5/2020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A148F466-0101-4B06-8825-D153163BF46E}" type="slidenum">
              <a:rPr lang="el-GR" smtClean="0"/>
              <a:pPr/>
              <a:t>‹#›</a:t>
            </a:fld>
            <a:endParaRPr lang="el-GR" dirty="0"/>
          </a:p>
        </p:txBody>
      </p:sp>
      <p:sp>
        <p:nvSpPr>
          <p:cNvPr id="7" name="6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8" name="7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 Ευθεία γραμμή σύνδεσης"/>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0B13A2DF-F8D1-4A28-B31D-23663254CE9E}" type="datetime1">
              <a:rPr lang="el-GR" smtClean="0"/>
              <a:pPr/>
              <a:t>18/5/2020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A148F466-0101-4B06-8825-D153163BF46E}" type="slidenum">
              <a:rPr lang="el-GR" smtClean="0"/>
              <a:pPr/>
              <a:t>‹#›</a:t>
            </a:fld>
            <a:endParaRPr lang="el-GR" dirty="0"/>
          </a:p>
        </p:txBody>
      </p:sp>
      <p:sp>
        <p:nvSpPr>
          <p:cNvPr id="8" name="7 - Θέση περιεχομένου"/>
          <p:cNvSpPr>
            <a:spLocks noGrp="1"/>
          </p:cNvSpPr>
          <p:nvPr>
            <p:ph sz="quarter" idx="1"/>
          </p:nvPr>
        </p:nvSpPr>
        <p:spPr>
          <a:xfrm>
            <a:off x="457200" y="1219200"/>
            <a:ext cx="8229600" cy="493776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6400800" y="6355080"/>
            <a:ext cx="2286000" cy="365760"/>
          </a:xfrm>
        </p:spPr>
        <p:txBody>
          <a:bodyPr/>
          <a:lstStyle/>
          <a:p>
            <a:fld id="{E350B4D9-29B7-4692-A87A-DE046F1CFAB9}" type="datetime1">
              <a:rPr lang="el-GR" smtClean="0"/>
              <a:pPr/>
              <a:t>18/5/2020</a:t>
            </a:fld>
            <a:endParaRPr lang="el-GR" dirty="0"/>
          </a:p>
        </p:txBody>
      </p:sp>
      <p:sp>
        <p:nvSpPr>
          <p:cNvPr id="5" name="4 - Θέση υποσέλιδου"/>
          <p:cNvSpPr>
            <a:spLocks noGrp="1"/>
          </p:cNvSpPr>
          <p:nvPr>
            <p:ph type="ftr" sz="quarter" idx="11"/>
          </p:nvPr>
        </p:nvSpPr>
        <p:spPr>
          <a:xfrm>
            <a:off x="2898648" y="6355080"/>
            <a:ext cx="3474720" cy="365760"/>
          </a:xfrm>
        </p:spPr>
        <p:txBody>
          <a:bodyPr/>
          <a:lstStyle/>
          <a:p>
            <a:endParaRPr lang="el-GR" dirty="0"/>
          </a:p>
        </p:txBody>
      </p:sp>
      <p:sp>
        <p:nvSpPr>
          <p:cNvPr id="6" name="5 - Θέση αριθμού διαφάνειας"/>
          <p:cNvSpPr>
            <a:spLocks noGrp="1"/>
          </p:cNvSpPr>
          <p:nvPr>
            <p:ph type="sldNum" sz="quarter" idx="12"/>
          </p:nvPr>
        </p:nvSpPr>
        <p:spPr>
          <a:xfrm>
            <a:off x="1069848" y="6355080"/>
            <a:ext cx="1520952" cy="365760"/>
          </a:xfrm>
        </p:spPr>
        <p:txBody>
          <a:bodyPr/>
          <a:lstStyle/>
          <a:p>
            <a:fld id="{A148F466-0101-4B06-8825-D153163BF46E}" type="slidenum">
              <a:rPr lang="el-GR" smtClean="0"/>
              <a:pPr/>
              <a:t>‹#›</a:t>
            </a:fld>
            <a:endParaRPr lang="el-GR" dirty="0"/>
          </a:p>
        </p:txBody>
      </p:sp>
      <p:sp>
        <p:nvSpPr>
          <p:cNvPr id="7" name="6 - Ορθογώνιο"/>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7 - Ορθογώνιο"/>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AEC29812-7FFC-4C2F-BF42-44CB68FF8C23}" type="datetime1">
              <a:rPr lang="el-GR" smtClean="0"/>
              <a:pPr/>
              <a:t>18/5/2020</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A148F466-0101-4B06-8825-D153163BF46E}" type="slidenum">
              <a:rPr lang="el-GR" smtClean="0"/>
              <a:pPr/>
              <a:t>‹#›</a:t>
            </a:fld>
            <a:endParaRPr lang="el-GR" dirty="0"/>
          </a:p>
        </p:txBody>
      </p:sp>
      <p:sp>
        <p:nvSpPr>
          <p:cNvPr id="9" name="8 - Θέση περιεχομένου"/>
          <p:cNvSpPr>
            <a:spLocks noGrp="1"/>
          </p:cNvSpPr>
          <p:nvPr>
            <p:ph sz="quarter" idx="1"/>
          </p:nvPr>
        </p:nvSpPr>
        <p:spPr>
          <a:xfrm>
            <a:off x="457200" y="1219200"/>
            <a:ext cx="4041648" cy="493776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632198" y="1216152"/>
            <a:ext cx="4041648" cy="493776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nchor="ctr"/>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71733CE2-9E85-4240-95B8-6ED80871066E}" type="datetime1">
              <a:rPr lang="el-GR" smtClean="0"/>
              <a:pPr/>
              <a:t>18/5/2020</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A148F466-0101-4B06-8825-D153163BF46E}" type="slidenum">
              <a:rPr lang="el-GR" smtClean="0"/>
              <a:pPr/>
              <a:t>‹#›</a:t>
            </a:fld>
            <a:endParaRPr lang="el-GR" dirty="0"/>
          </a:p>
        </p:txBody>
      </p:sp>
      <p:sp>
        <p:nvSpPr>
          <p:cNvPr id="11" name="10 - Θέση περιεχομένου"/>
          <p:cNvSpPr>
            <a:spLocks noGrp="1"/>
          </p:cNvSpPr>
          <p:nvPr>
            <p:ph sz="quarter" idx="2"/>
          </p:nvPr>
        </p:nvSpPr>
        <p:spPr>
          <a:xfrm>
            <a:off x="457200" y="2133600"/>
            <a:ext cx="4038600" cy="40386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648200" y="2133600"/>
            <a:ext cx="4038600" cy="40386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E72F60D8-E662-45A0-82DE-14A9B3770D34}" type="datetime1">
              <a:rPr lang="el-GR" smtClean="0"/>
              <a:pPr/>
              <a:t>18/5/2020</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A148F466-0101-4B06-8825-D153163BF46E}" type="slidenum">
              <a:rPr lang="el-GR" smtClean="0"/>
              <a:pPr/>
              <a:t>‹#›</a:t>
            </a:fld>
            <a:endParaRPr lang="el-GR" dirty="0"/>
          </a:p>
        </p:txBody>
      </p:sp>
      <p:sp>
        <p:nvSpPr>
          <p:cNvPr id="6" name="5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6AA19B70-42BF-4955-B44C-6F9ED3078A03}" type="datetime1">
              <a:rPr lang="el-GR" smtClean="0"/>
              <a:pPr/>
              <a:t>18/5/2020</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A148F466-0101-4B06-8825-D153163BF46E}" type="slidenum">
              <a:rPr lang="el-GR" smtClean="0"/>
              <a:pPr/>
              <a:t>‹#›</a:t>
            </a:fld>
            <a:endParaRPr lang="el-GR" dirty="0"/>
          </a:p>
        </p:txBody>
      </p:sp>
      <p:sp>
        <p:nvSpPr>
          <p:cNvPr id="5" name="4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6" name="5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A9EAF2AD-20E6-4406-82A3-A34A56EC83BE}" type="datetime1">
              <a:rPr lang="el-GR" smtClean="0"/>
              <a:pPr/>
              <a:t>18/5/2020</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A148F466-0101-4B06-8825-D153163BF46E}" type="slidenum">
              <a:rPr lang="el-GR" smtClean="0"/>
              <a:pPr/>
              <a:t>‹#›</a:t>
            </a:fld>
            <a:endParaRPr lang="el-GR" dirty="0"/>
          </a:p>
        </p:txBody>
      </p:sp>
      <p:sp>
        <p:nvSpPr>
          <p:cNvPr id="8" name="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9 - Ευθεία γραμμή σύνδεσης"/>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 Θέση περιεχομένου"/>
          <p:cNvSpPr>
            <a:spLocks noGrp="1"/>
          </p:cNvSpPr>
          <p:nvPr>
            <p:ph sz="quarter" idx="1"/>
          </p:nvPr>
        </p:nvSpPr>
        <p:spPr>
          <a:xfrm>
            <a:off x="304800" y="304800"/>
            <a:ext cx="5715000" cy="5715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l-GR" dirty="0"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2D39276-6FE9-4F13-A126-EEDAB358E527}" type="datetime1">
              <a:rPr lang="el-GR" smtClean="0"/>
              <a:pPr/>
              <a:t>18/5/2020</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A148F466-0101-4B06-8825-D153163BF46E}" type="slidenum">
              <a:rPr lang="el-GR" smtClean="0"/>
              <a:pPr/>
              <a:t>‹#›</a:t>
            </a:fld>
            <a:endParaRPr lang="el-GR" dirty="0"/>
          </a:p>
        </p:txBody>
      </p:sp>
      <p:sp>
        <p:nvSpPr>
          <p:cNvPr id="8" name="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9 - Ορθογώνιο"/>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152400"/>
            <a:ext cx="8229600" cy="990600"/>
          </a:xfrm>
          <a:prstGeom prst="rect">
            <a:avLst/>
          </a:prstGeom>
        </p:spPr>
        <p:txBody>
          <a:bodyPr vert="horz"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882A7D3F-BE52-455F-B97C-8BE24B081FB7}" type="datetime1">
              <a:rPr lang="el-GR" smtClean="0"/>
              <a:pPr/>
              <a:t>18/5/2020</a:t>
            </a:fld>
            <a:endParaRPr lang="el-GR" dirty="0"/>
          </a:p>
        </p:txBody>
      </p:sp>
      <p:sp>
        <p:nvSpPr>
          <p:cNvPr id="3" name="2 - Θέση υποσέλιδου"/>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l-GR" dirty="0"/>
          </a:p>
        </p:txBody>
      </p:sp>
      <p:sp>
        <p:nvSpPr>
          <p:cNvPr id="23" name="22 - Θέση αριθμού διαφάνειας"/>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A148F466-0101-4B06-8825-D153163BF46E}" type="slidenum">
              <a:rPr lang="el-GR" smtClean="0"/>
              <a:pPr/>
              <a:t>‹#›</a:t>
            </a:fld>
            <a:endParaRPr lang="el-GR" dirty="0"/>
          </a:p>
        </p:txBody>
      </p:sp>
      <p:sp>
        <p:nvSpPr>
          <p:cNvPr id="28" name="2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28 - Ευθεία γραμμή σύνδεσης"/>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9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ordwall.net/resource/1075510/%ce%bc%ce%ad%ce%bd%cf%89-%cf%83%cf%80%ce%af%cf%84%ce%b9-%ce%ba%ce%b1%ce%b9-%cf%87%cf%84%cf%85%cf%80%ce%ac%cf%89-%cf%84%ce%bf-%cf%83%cf%89%cf%83%cf%84%cf%8c-%cf%86%cf%85%cf%83%ce%b9%ce%ba%ce%ae-%ce%b1%ce%b3%cf%89%ce%b3%25" TargetMode="External"/><Relationship Id="rId1" Type="http://schemas.openxmlformats.org/officeDocument/2006/relationships/slideLayout" Target="../slideLayouts/slideLayout2.xml"/><Relationship Id="rId5" Type="http://schemas.openxmlformats.org/officeDocument/2006/relationships/hyperlink" Target="https://wordwall.net/resource/2136972/" TargetMode="External"/><Relationship Id="rId4" Type="http://schemas.openxmlformats.org/officeDocument/2006/relationships/hyperlink" Target="https://wordwall.net/resource/1075510/"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ordwall.net/resource/1075510/%ce%bc%ce%ad%ce%bd%cf%89-%cf%83%cf%80%ce%af%cf%84%ce%b9-%ce%ba%ce%b1%ce%b9-%cf%87%cf%84%cf%85%cf%80%ce%ac%cf%89-%cf%84%ce%bf-%cf%83%cf%89%cf%83%cf%84%cf%8c-%cf%86%cf%85%cf%83%ce%b9%ce%ba%ce%ae-%ce%b1%ce%b3%cf%89%ce%b3%25" TargetMode="External"/><Relationship Id="rId1" Type="http://schemas.openxmlformats.org/officeDocument/2006/relationships/slideLayout" Target="../slideLayouts/slideLayout2.xml"/><Relationship Id="rId5" Type="http://schemas.openxmlformats.org/officeDocument/2006/relationships/hyperlink" Target="https://wordwall.net/resource/2359325/" TargetMode="External"/><Relationship Id="rId4" Type="http://schemas.openxmlformats.org/officeDocument/2006/relationships/hyperlink" Target="https://wordwall.net/resource/1075510/"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ordwall.net/resource/1075510/%ce%bc%ce%ad%ce%bd%cf%89-%cf%83%cf%80%ce%af%cf%84%ce%b9-%ce%ba%ce%b1%ce%b9-%cf%87%cf%84%cf%85%cf%80%ce%ac%cf%89-%cf%84%ce%bf-%cf%83%cf%89%cf%83%cf%84%cf%8c-%cf%86%cf%85%cf%83%ce%b9%ce%ba%ce%ae-%ce%b1%ce%b3%cf%89%ce%b3%25" TargetMode="External"/><Relationship Id="rId1" Type="http://schemas.openxmlformats.org/officeDocument/2006/relationships/slideLayout" Target="../slideLayouts/slideLayout2.xml"/><Relationship Id="rId5" Type="http://schemas.openxmlformats.org/officeDocument/2006/relationships/hyperlink" Target="https://wordwall.net/resource/2364309/" TargetMode="External"/><Relationship Id="rId4" Type="http://schemas.openxmlformats.org/officeDocument/2006/relationships/hyperlink" Target="https://wordwall.net/resource/1075510/"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ordwall.net/resource/1075510/%ce%bc%ce%ad%ce%bd%cf%89-%cf%83%cf%80%ce%af%cf%84%ce%b9-%ce%ba%ce%b1%ce%b9-%cf%87%cf%84%cf%85%cf%80%ce%ac%cf%89-%cf%84%ce%bf-%cf%83%cf%89%cf%83%cf%84%cf%8c-%cf%86%cf%85%cf%83%ce%b9%ce%ba%ce%ae-%ce%b1%ce%b3%cf%89%ce%b3%25" TargetMode="External"/><Relationship Id="rId1" Type="http://schemas.openxmlformats.org/officeDocument/2006/relationships/slideLayout" Target="../slideLayouts/slideLayout2.xml"/><Relationship Id="rId5" Type="http://schemas.openxmlformats.org/officeDocument/2006/relationships/hyperlink" Target="https://wordwall.net/resource/2345825/" TargetMode="External"/><Relationship Id="rId4" Type="http://schemas.openxmlformats.org/officeDocument/2006/relationships/hyperlink" Target="https://wordwall.net/resource/1075510/"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ebooks.edu.gr/modules/ebook/show.php/DSDIM-G100/156/1110,4046/"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ebooks.edu.gr/modules/ebook/show.php/DSDIM-G100/156/1110,4046/" TargetMode="External"/><Relationship Id="rId1" Type="http://schemas.openxmlformats.org/officeDocument/2006/relationships/slideLayout" Target="../slideLayouts/slideLayout2.xml"/><Relationship Id="rId5" Type="http://schemas.openxmlformats.org/officeDocument/2006/relationships/hyperlink" Target="http://dim-episkopi-lem.schools.ac.cy/" TargetMode="Externa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219200" y="3573016"/>
            <a:ext cx="6858000" cy="1303784"/>
          </a:xfrm>
        </p:spPr>
        <p:txBody>
          <a:bodyPr>
            <a:normAutofit/>
          </a:bodyPr>
          <a:lstStyle/>
          <a:p>
            <a:pPr algn="ctr"/>
            <a:r>
              <a:rPr lang="el-GR" sz="2400" dirty="0" smtClean="0"/>
              <a:t>Ασύγχρονη Εκπαίδευση</a:t>
            </a:r>
            <a:br>
              <a:rPr lang="el-GR" sz="2400" dirty="0" smtClean="0"/>
            </a:br>
            <a:r>
              <a:rPr lang="el-GR" sz="2400" dirty="0" smtClean="0"/>
              <a:t>«Μένουμε ασφαλείς και μαθαίνουμε για τα ομαδικά αθλήματα (Ε΄ &amp; ΣΤ΄ τάξη)»</a:t>
            </a:r>
            <a:endParaRPr lang="el-GR" sz="2400" dirty="0"/>
          </a:p>
        </p:txBody>
      </p:sp>
      <p:sp>
        <p:nvSpPr>
          <p:cNvPr id="3" name="2 - Υπότιτλος"/>
          <p:cNvSpPr>
            <a:spLocks noGrp="1"/>
          </p:cNvSpPr>
          <p:nvPr>
            <p:ph type="subTitle" idx="1"/>
          </p:nvPr>
        </p:nvSpPr>
        <p:spPr>
          <a:xfrm>
            <a:off x="1219200" y="5124450"/>
            <a:ext cx="6858000" cy="680814"/>
          </a:xfrm>
        </p:spPr>
        <p:txBody>
          <a:bodyPr>
            <a:normAutofit fontScale="92500" lnSpcReduction="20000"/>
          </a:bodyPr>
          <a:lstStyle/>
          <a:p>
            <a:pPr algn="ctr"/>
            <a:r>
              <a:rPr lang="el-GR" dirty="0" smtClean="0"/>
              <a:t>Φυσική Αγωγή για την Πρωτοβάθμια Εκπαίδευση</a:t>
            </a:r>
          </a:p>
          <a:p>
            <a:pPr algn="ctr"/>
            <a:r>
              <a:rPr lang="el-GR" dirty="0" smtClean="0"/>
              <a:t>(5</a:t>
            </a:r>
            <a:r>
              <a:rPr lang="el-GR" baseline="30000" dirty="0" smtClean="0"/>
              <a:t>η</a:t>
            </a:r>
            <a:r>
              <a:rPr lang="el-GR" dirty="0" smtClean="0"/>
              <a:t> εβδομάδα)</a:t>
            </a:r>
          </a:p>
          <a:p>
            <a:pPr algn="ctr"/>
            <a:endParaRPr lang="el-GR" dirty="0"/>
          </a:p>
        </p:txBody>
      </p:sp>
      <p:sp>
        <p:nvSpPr>
          <p:cNvPr id="1026" name="Text Box 2"/>
          <p:cNvSpPr txBox="1">
            <a:spLocks noChangeArrowheads="1"/>
          </p:cNvSpPr>
          <p:nvPr/>
        </p:nvSpPr>
        <p:spPr bwMode="auto">
          <a:xfrm>
            <a:off x="1187624" y="620688"/>
            <a:ext cx="6984776" cy="25922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endParaRPr kumimoji="0" lang="el-GR" sz="1200" b="0" i="0" u="none" strike="noStrike" cap="none" normalizeH="0" baseline="0" dirty="0" smtClean="0">
              <a:ln>
                <a:noFill/>
              </a:ln>
              <a:solidFill>
                <a:schemeClr val="tx1"/>
              </a:solidFill>
              <a:effectLst/>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600" i="0" u="none" strike="noStrike" cap="none" normalizeH="0" baseline="0" dirty="0" smtClean="0">
                <a:ln>
                  <a:noFill/>
                </a:ln>
                <a:solidFill>
                  <a:schemeClr val="tx1"/>
                </a:solidFill>
                <a:effectLst/>
                <a:latin typeface="+mj-lt"/>
                <a:cs typeface="Arial" pitchFamily="34" charset="0"/>
              </a:rPr>
              <a:t>ΕΛΛΗΝΙΚΗ ΔΗΜΟΚΡΑΤΙΑ</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600" i="0" u="none" strike="noStrike" cap="none" normalizeH="0" baseline="0" dirty="0" smtClean="0">
                <a:ln>
                  <a:noFill/>
                </a:ln>
                <a:solidFill>
                  <a:schemeClr val="tx1"/>
                </a:solidFill>
                <a:effectLst/>
                <a:latin typeface="+mj-lt"/>
                <a:cs typeface="Arial" pitchFamily="34" charset="0"/>
              </a:rPr>
              <a:t>ΥΠΟΥΡΓΕΙΟ ΠΑΙΔΕΙΑΣ &amp; ΘΡΗΣΚΕΥΜΑΤΩΝ</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l-GR" sz="1600" i="0" u="none" strike="noStrike" cap="none" normalizeH="0" baseline="0" dirty="0" smtClean="0">
              <a:ln>
                <a:noFill/>
              </a:ln>
              <a:solidFill>
                <a:schemeClr val="tx1"/>
              </a:solidFill>
              <a:effectLst/>
              <a:latin typeface="+mj-lt"/>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600" i="0" u="none" strike="noStrike" cap="none" normalizeH="0" baseline="0" dirty="0" smtClean="0">
                <a:ln>
                  <a:noFill/>
                </a:ln>
                <a:solidFill>
                  <a:schemeClr val="tx1"/>
                </a:solidFill>
                <a:effectLst/>
                <a:latin typeface="+mj-lt"/>
                <a:cs typeface="Arial" pitchFamily="34" charset="0"/>
              </a:rPr>
              <a:t>ΠΕΡΙΦΕΡΕΙΑΚΗ Δ/ΝΣΗ Π. &amp; Δ. ΕΚΠ/ΣΗΣ ΑΤΤΙΚΗΣ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600" i="0" u="none" strike="noStrike" cap="none" normalizeH="0" baseline="0" dirty="0" smtClean="0">
                <a:ln>
                  <a:noFill/>
                </a:ln>
                <a:solidFill>
                  <a:schemeClr val="tx1"/>
                </a:solidFill>
                <a:effectLst/>
                <a:latin typeface="+mj-lt"/>
                <a:cs typeface="Arial" pitchFamily="34" charset="0"/>
              </a:rPr>
              <a:t>Δ/ΝΣΗ Α/ΘΜΙΑΣ ΕΚΠ/ΣΗΣ Γ΄ ΑΘΗΝΑΣ</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l-GR" sz="1600" i="0" u="none" strike="noStrike" cap="none" normalizeH="0" baseline="0" dirty="0" smtClean="0">
              <a:ln>
                <a:noFill/>
              </a:ln>
              <a:solidFill>
                <a:schemeClr val="tx1"/>
              </a:solidFill>
              <a:effectLst/>
              <a:latin typeface="+mj-lt"/>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600" i="0" u="none" strike="noStrike" cap="none" normalizeH="0" baseline="0" dirty="0" smtClean="0">
                <a:ln>
                  <a:noFill/>
                </a:ln>
                <a:solidFill>
                  <a:schemeClr val="tx1"/>
                </a:solidFill>
                <a:effectLst/>
                <a:latin typeface="+mj-lt"/>
                <a:cs typeface="Arial" pitchFamily="34" charset="0"/>
              </a:rPr>
              <a:t>ΤΜΗΜΑ ΕΚΠΑΙΔΕΥΤΙΚΩΝ ΘΕΜΑΤΩΝ</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600" i="0" u="none" strike="noStrike" cap="none" normalizeH="0" baseline="0" dirty="0" smtClean="0">
                <a:ln>
                  <a:noFill/>
                </a:ln>
                <a:solidFill>
                  <a:schemeClr val="tx1"/>
                </a:solidFill>
                <a:effectLst/>
                <a:latin typeface="+mj-lt"/>
                <a:cs typeface="Arial" pitchFamily="34" charset="0"/>
              </a:rPr>
              <a:t>ΦΥΣΙΚΗ ΑΓΩΓΗ ΚΑΙ ΣΧΟΛΙΚΟΣ ΑΘΛΗΤΙΣΜΟΣ</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l-GR" sz="1200" b="1" i="0" u="none" strike="noStrike" cap="none" normalizeH="0" baseline="0" dirty="0" smtClean="0">
              <a:ln>
                <a:noFill/>
              </a:ln>
              <a:solidFill>
                <a:schemeClr val="tx1"/>
              </a:solidFill>
              <a:effectLst/>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l-GR" sz="1200" b="1" i="0" u="none" strike="noStrike" cap="none" normalizeH="0" baseline="0" dirty="0" smtClean="0">
              <a:ln>
                <a:noFill/>
              </a:ln>
              <a:solidFill>
                <a:schemeClr val="tx1"/>
              </a:solidFill>
              <a:effectLst/>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l-GR" sz="1100" b="1" i="0" u="none" strike="noStrike" cap="none" normalizeH="0" baseline="0" dirty="0" smtClean="0">
              <a:ln>
                <a:noFill/>
              </a:ln>
              <a:solidFill>
                <a:schemeClr val="tx1"/>
              </a:solidFill>
              <a:effectLst/>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l-GR" sz="1100" b="1" i="0" u="none" strike="noStrike" cap="none" normalizeH="0" baseline="0" dirty="0" smtClean="0">
              <a:ln>
                <a:noFill/>
              </a:ln>
              <a:solidFill>
                <a:schemeClr val="tx1"/>
              </a:solidFill>
              <a:effectLst/>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l-GR" sz="1100" b="1" i="0" u="none" strike="noStrike" cap="none" normalizeH="0" baseline="0" dirty="0" smtClean="0">
              <a:ln>
                <a:noFill/>
              </a:ln>
              <a:solidFill>
                <a:schemeClr val="tx1"/>
              </a:solidFill>
              <a:effectLst/>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l-GR" sz="1100" b="1" i="0" u="none" strike="noStrike" cap="none" normalizeH="0" baseline="0" dirty="0" smtClean="0">
              <a:ln>
                <a:noFill/>
              </a:ln>
              <a:solidFill>
                <a:schemeClr val="tx1"/>
              </a:solidFill>
              <a:effectLst/>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l-GR" sz="1100" b="1" i="0" u="none" strike="noStrike" cap="none" normalizeH="0" baseline="0" dirty="0" smtClean="0">
              <a:ln>
                <a:noFill/>
              </a:ln>
              <a:solidFill>
                <a:schemeClr val="tx1"/>
              </a:solidFill>
              <a:effectLst/>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cs typeface="Arial" pitchFamily="34" charset="0"/>
            </a:endParaRPr>
          </a:p>
        </p:txBody>
      </p:sp>
      <p:pic>
        <p:nvPicPr>
          <p:cNvPr id="8" name="7 - Εικόνα"/>
          <p:cNvPicPr/>
          <p:nvPr/>
        </p:nvPicPr>
        <p:blipFill>
          <a:blip r:embed="rId3" cstate="print"/>
          <a:srcRect/>
          <a:stretch>
            <a:fillRect/>
          </a:stretch>
        </p:blipFill>
        <p:spPr bwMode="auto">
          <a:xfrm>
            <a:off x="4139952" y="332656"/>
            <a:ext cx="864096" cy="576064"/>
          </a:xfrm>
          <a:prstGeom prst="rect">
            <a:avLst/>
          </a:prstGeom>
          <a:noFill/>
          <a:ln w="9525">
            <a:noFill/>
            <a:miter lim="800000"/>
            <a:headEnd/>
            <a:tailEnd/>
          </a:ln>
        </p:spPr>
      </p:pic>
      <p:sp>
        <p:nvSpPr>
          <p:cNvPr id="7" name="6 - Θέση ημερομηνίας"/>
          <p:cNvSpPr>
            <a:spLocks noGrp="1"/>
          </p:cNvSpPr>
          <p:nvPr>
            <p:ph type="dt" sz="half" idx="10"/>
          </p:nvPr>
        </p:nvSpPr>
        <p:spPr/>
        <p:txBody>
          <a:bodyPr/>
          <a:lstStyle/>
          <a:p>
            <a:fld id="{DCE70353-5DBD-452F-9D07-490AC946E786}" type="datetime1">
              <a:rPr lang="el-GR" smtClean="0"/>
              <a:pPr/>
              <a:t>18/5/2020</a:t>
            </a:fld>
            <a:endParaRPr lang="el-GR" dirty="0"/>
          </a:p>
        </p:txBody>
      </p:sp>
      <p:sp>
        <p:nvSpPr>
          <p:cNvPr id="9" name="8 - Θέση αριθμού διαφάνειας"/>
          <p:cNvSpPr>
            <a:spLocks noGrp="1"/>
          </p:cNvSpPr>
          <p:nvPr>
            <p:ph type="sldNum" sz="quarter" idx="12"/>
          </p:nvPr>
        </p:nvSpPr>
        <p:spPr/>
        <p:txBody>
          <a:bodyPr/>
          <a:lstStyle/>
          <a:p>
            <a:fld id="{A148F466-0101-4B06-8825-D153163BF46E}" type="slidenum">
              <a:rPr lang="el-GR" smtClean="0"/>
              <a:pPr/>
              <a:t>1</a:t>
            </a:fld>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Μήνυμα προς τους γονείς</a:t>
            </a:r>
            <a:endParaRPr lang="el-GR" dirty="0"/>
          </a:p>
        </p:txBody>
      </p:sp>
      <p:sp>
        <p:nvSpPr>
          <p:cNvPr id="3" name="2 - Θέση περιεχομένου"/>
          <p:cNvSpPr>
            <a:spLocks noGrp="1"/>
          </p:cNvSpPr>
          <p:nvPr>
            <p:ph sz="quarter" idx="1"/>
          </p:nvPr>
        </p:nvSpPr>
        <p:spPr>
          <a:xfrm>
            <a:off x="611560" y="1124744"/>
            <a:ext cx="7941568" cy="5112568"/>
          </a:xfrm>
        </p:spPr>
        <p:txBody>
          <a:bodyPr>
            <a:normAutofit fontScale="92500" lnSpcReduction="10000"/>
          </a:bodyPr>
          <a:lstStyle/>
          <a:p>
            <a:pPr>
              <a:buNone/>
            </a:pPr>
            <a:r>
              <a:rPr lang="en-US" dirty="0" smtClean="0">
                <a:latin typeface="+mj-lt"/>
              </a:rPr>
              <a:t>   </a:t>
            </a:r>
          </a:p>
          <a:p>
            <a:pPr>
              <a:buNone/>
            </a:pPr>
            <a:r>
              <a:rPr lang="en-US" dirty="0" smtClean="0">
                <a:latin typeface="+mj-lt"/>
              </a:rPr>
              <a:t>   </a:t>
            </a:r>
            <a:r>
              <a:rPr lang="el-GR" dirty="0" smtClean="0">
                <a:latin typeface="+mj-lt"/>
              </a:rPr>
              <a:t>Αγαπητοί γονείς,</a:t>
            </a:r>
          </a:p>
          <a:p>
            <a:pPr>
              <a:buNone/>
            </a:pPr>
            <a:r>
              <a:rPr lang="el-GR" dirty="0" smtClean="0">
                <a:latin typeface="+mj-lt"/>
              </a:rPr>
              <a:t> </a:t>
            </a:r>
          </a:p>
          <a:p>
            <a:pPr>
              <a:buNone/>
            </a:pPr>
            <a:r>
              <a:rPr lang="el-GR" dirty="0" smtClean="0">
                <a:latin typeface="+mj-lt"/>
              </a:rPr>
              <a:t>    η συμβολή σας στην υλοποίηση της παρούσας δράσης είναι </a:t>
            </a:r>
            <a:r>
              <a:rPr lang="el-GR" dirty="0" smtClean="0">
                <a:latin typeface="+mj-lt"/>
              </a:rPr>
              <a:t>σημαντική. </a:t>
            </a:r>
          </a:p>
          <a:p>
            <a:pPr>
              <a:buNone/>
            </a:pPr>
            <a:r>
              <a:rPr lang="el-GR" dirty="0" smtClean="0">
                <a:latin typeface="+mj-lt"/>
              </a:rPr>
              <a:t> </a:t>
            </a:r>
            <a:r>
              <a:rPr lang="el-GR" dirty="0" smtClean="0">
                <a:latin typeface="+mj-lt"/>
              </a:rPr>
              <a:t>   </a:t>
            </a:r>
            <a:r>
              <a:rPr lang="el-GR" dirty="0" smtClean="0">
                <a:latin typeface="+mj-lt"/>
              </a:rPr>
              <a:t>Παρακαλούμε </a:t>
            </a:r>
            <a:r>
              <a:rPr lang="el-GR" dirty="0" smtClean="0">
                <a:latin typeface="+mj-lt"/>
              </a:rPr>
              <a:t>να εξασφαλίσετε – μέσω της κατάλληλης υλικοτεχνικής υποδομής – την πρόσβαση στο υλικό. </a:t>
            </a:r>
            <a:endParaRPr lang="el-GR" dirty="0" smtClean="0">
              <a:latin typeface="+mj-lt"/>
            </a:endParaRPr>
          </a:p>
          <a:p>
            <a:pPr>
              <a:buNone/>
            </a:pPr>
            <a:r>
              <a:rPr lang="el-GR" dirty="0" smtClean="0">
                <a:latin typeface="+mj-lt"/>
              </a:rPr>
              <a:t> </a:t>
            </a:r>
            <a:r>
              <a:rPr lang="el-GR" dirty="0" smtClean="0">
                <a:latin typeface="+mj-lt"/>
              </a:rPr>
              <a:t>   Οι ερωτήσεις που ακολουθούν, έχουν ως βάση, αποκλειστικά,   πληροφορίες που εμπεριέχονται στο βιβλίο του μαθητή. </a:t>
            </a:r>
            <a:endParaRPr lang="el-GR" dirty="0" smtClean="0">
              <a:latin typeface="+mj-lt"/>
            </a:endParaRPr>
          </a:p>
          <a:p>
            <a:pPr algn="just">
              <a:buNone/>
            </a:pPr>
            <a:endParaRPr lang="el-GR" dirty="0" smtClean="0">
              <a:latin typeface="+mj-lt"/>
            </a:endParaRPr>
          </a:p>
          <a:p>
            <a:pPr>
              <a:buNone/>
            </a:pPr>
            <a:endParaRPr lang="el-GR" dirty="0" smtClean="0">
              <a:latin typeface="+mj-lt"/>
            </a:endParaRPr>
          </a:p>
          <a:p>
            <a:pPr algn="ctr">
              <a:buNone/>
            </a:pPr>
            <a:r>
              <a:rPr lang="el-GR" dirty="0" smtClean="0">
                <a:latin typeface="+mj-lt"/>
              </a:rPr>
              <a:t>  </a:t>
            </a:r>
            <a:r>
              <a:rPr lang="el-GR" dirty="0" smtClean="0">
                <a:latin typeface="+mj-lt"/>
              </a:rPr>
              <a:t>                             Σας </a:t>
            </a:r>
            <a:r>
              <a:rPr lang="el-GR" dirty="0" smtClean="0">
                <a:latin typeface="+mj-lt"/>
              </a:rPr>
              <a:t>ευχαριστούμε για την συνεργασία. </a:t>
            </a:r>
            <a:endParaRPr lang="el-GR" dirty="0">
              <a:latin typeface="+mj-lt"/>
            </a:endParaRPr>
          </a:p>
        </p:txBody>
      </p:sp>
      <p:sp>
        <p:nvSpPr>
          <p:cNvPr id="6" name="5 - Θέση αριθμού διαφάνειας"/>
          <p:cNvSpPr>
            <a:spLocks noGrp="1"/>
          </p:cNvSpPr>
          <p:nvPr>
            <p:ph type="sldNum" sz="quarter" idx="12"/>
          </p:nvPr>
        </p:nvSpPr>
        <p:spPr/>
        <p:txBody>
          <a:bodyPr/>
          <a:lstStyle/>
          <a:p>
            <a:fld id="{A148F466-0101-4B06-8825-D153163BF46E}" type="slidenum">
              <a:rPr lang="el-GR" smtClean="0"/>
              <a:pPr/>
              <a:t>2</a:t>
            </a:fld>
            <a:endParaRPr lang="el-GR" dirty="0"/>
          </a:p>
        </p:txBody>
      </p:sp>
      <p:sp>
        <p:nvSpPr>
          <p:cNvPr id="7" name="4 - Θέση ημερομηνίας"/>
          <p:cNvSpPr>
            <a:spLocks noGrp="1"/>
          </p:cNvSpPr>
          <p:nvPr>
            <p:ph type="dt" sz="half" idx="10"/>
          </p:nvPr>
        </p:nvSpPr>
        <p:spPr>
          <a:xfrm>
            <a:off x="6400800" y="6356350"/>
            <a:ext cx="2289048" cy="365760"/>
          </a:xfrm>
        </p:spPr>
        <p:txBody>
          <a:bodyPr/>
          <a:lstStyle/>
          <a:p>
            <a:fld id="{50EE5F8F-D391-407A-BE43-B7286045C26A}" type="datetime1">
              <a:rPr lang="el-GR" smtClean="0"/>
              <a:pPr/>
              <a:t>18/5/2020</a:t>
            </a:fld>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Τι είναι η Ασύγχρονη εκπαίδευση</a:t>
            </a:r>
            <a:endParaRPr lang="el-GR" dirty="0"/>
          </a:p>
        </p:txBody>
      </p:sp>
      <p:sp>
        <p:nvSpPr>
          <p:cNvPr id="3" name="2 - Θέση περιεχομένου"/>
          <p:cNvSpPr>
            <a:spLocks noGrp="1"/>
          </p:cNvSpPr>
          <p:nvPr>
            <p:ph sz="quarter" idx="1"/>
          </p:nvPr>
        </p:nvSpPr>
        <p:spPr>
          <a:xfrm>
            <a:off x="683568" y="1920240"/>
            <a:ext cx="7632848" cy="3524984"/>
          </a:xfrm>
        </p:spPr>
        <p:txBody>
          <a:bodyPr>
            <a:normAutofit lnSpcReduction="10000"/>
          </a:bodyPr>
          <a:lstStyle/>
          <a:p>
            <a:pPr algn="just">
              <a:buNone/>
            </a:pPr>
            <a:r>
              <a:rPr lang="en-US" dirty="0" smtClean="0">
                <a:latin typeface="+mj-lt"/>
              </a:rPr>
              <a:t>   </a:t>
            </a:r>
            <a:r>
              <a:rPr lang="el-GR" dirty="0" smtClean="0">
                <a:latin typeface="+mj-lt"/>
              </a:rPr>
              <a:t>Η </a:t>
            </a:r>
            <a:r>
              <a:rPr lang="el-GR" b="1" i="1" dirty="0" smtClean="0">
                <a:solidFill>
                  <a:schemeClr val="accent2"/>
                </a:solidFill>
                <a:latin typeface="+mj-lt"/>
              </a:rPr>
              <a:t>Ασύγχρονη Εκπαίδευση</a:t>
            </a:r>
            <a:r>
              <a:rPr lang="el-GR" dirty="0" smtClean="0">
                <a:solidFill>
                  <a:schemeClr val="accent2"/>
                </a:solidFill>
                <a:latin typeface="+mj-lt"/>
              </a:rPr>
              <a:t> </a:t>
            </a:r>
            <a:r>
              <a:rPr lang="el-GR" dirty="0" smtClean="0">
                <a:latin typeface="+mj-lt"/>
              </a:rPr>
              <a:t>είναι μια μέθοδος εκπαίδευσης που δεν απαιτεί την ταυτόχρονη συμμετοχή των μαθητών και των καθηγητών Φυσικής Αγωγής. Οι μαθητές βρίσκονται στον χώρο τους σε μια άλλη χρονική στιγμή, επιλέγοντας μόνοι τους ή με την βοήθεια των γονιών τους το προσωπικό τους εκπαιδευτικό χρονικό πλαίσιο για να υλοποιήσουν τις προτεινόμενες δράσεις.</a:t>
            </a:r>
          </a:p>
          <a:p>
            <a:endParaRPr lang="el-GR" dirty="0"/>
          </a:p>
        </p:txBody>
      </p:sp>
      <p:sp>
        <p:nvSpPr>
          <p:cNvPr id="6" name="5 - Θέση αριθμού διαφάνειας"/>
          <p:cNvSpPr>
            <a:spLocks noGrp="1"/>
          </p:cNvSpPr>
          <p:nvPr>
            <p:ph type="sldNum" sz="quarter" idx="12"/>
          </p:nvPr>
        </p:nvSpPr>
        <p:spPr/>
        <p:txBody>
          <a:bodyPr/>
          <a:lstStyle/>
          <a:p>
            <a:fld id="{A148F466-0101-4B06-8825-D153163BF46E}" type="slidenum">
              <a:rPr lang="el-GR" smtClean="0"/>
              <a:pPr/>
              <a:t>3</a:t>
            </a:fld>
            <a:endParaRPr lang="el-GR" dirty="0"/>
          </a:p>
        </p:txBody>
      </p:sp>
      <p:sp>
        <p:nvSpPr>
          <p:cNvPr id="7" name="4 - Θέση ημερομηνίας"/>
          <p:cNvSpPr>
            <a:spLocks noGrp="1"/>
          </p:cNvSpPr>
          <p:nvPr>
            <p:ph type="dt" sz="half" idx="10"/>
          </p:nvPr>
        </p:nvSpPr>
        <p:spPr>
          <a:xfrm>
            <a:off x="6400800" y="6356350"/>
            <a:ext cx="2289048" cy="365760"/>
          </a:xfrm>
        </p:spPr>
        <p:txBody>
          <a:bodyPr/>
          <a:lstStyle/>
          <a:p>
            <a:fld id="{4E644AC9-E5A6-43C7-A060-F2B685D3BA8A}" type="datetime1">
              <a:rPr lang="el-GR" smtClean="0"/>
              <a:pPr/>
              <a:t>18/5/2020</a:t>
            </a:fld>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 &amp; ΣΤ΄ ΤΑΞΗ                                                              (1)</a:t>
            </a:r>
            <a:endParaRPr lang="el-GR" dirty="0"/>
          </a:p>
        </p:txBody>
      </p:sp>
      <p:sp>
        <p:nvSpPr>
          <p:cNvPr id="6" name="5 - Θέση αριθμού διαφάνειας"/>
          <p:cNvSpPr>
            <a:spLocks noGrp="1"/>
          </p:cNvSpPr>
          <p:nvPr>
            <p:ph type="sldNum" sz="quarter" idx="12"/>
          </p:nvPr>
        </p:nvSpPr>
        <p:spPr/>
        <p:txBody>
          <a:bodyPr/>
          <a:lstStyle/>
          <a:p>
            <a:fld id="{A148F466-0101-4B06-8825-D153163BF46E}" type="slidenum">
              <a:rPr lang="el-GR" smtClean="0"/>
              <a:pPr/>
              <a:t>4</a:t>
            </a:fld>
            <a:endParaRPr lang="el-GR" dirty="0"/>
          </a:p>
        </p:txBody>
      </p:sp>
      <p:sp>
        <p:nvSpPr>
          <p:cNvPr id="16" name="15 - TextBox"/>
          <p:cNvSpPr txBox="1"/>
          <p:nvPr/>
        </p:nvSpPr>
        <p:spPr>
          <a:xfrm>
            <a:off x="467544" y="1268760"/>
            <a:ext cx="8064896" cy="2800767"/>
          </a:xfrm>
          <a:prstGeom prst="rect">
            <a:avLst/>
          </a:prstGeom>
          <a:noFill/>
        </p:spPr>
        <p:txBody>
          <a:bodyPr wrap="square" rtlCol="0">
            <a:spAutoFit/>
          </a:bodyPr>
          <a:lstStyle/>
          <a:p>
            <a:r>
              <a:rPr lang="el-GR" sz="2000" b="1" dirty="0" smtClean="0">
                <a:latin typeface="+mj-lt"/>
              </a:rPr>
              <a:t>Θέμα: </a:t>
            </a:r>
            <a:r>
              <a:rPr lang="el-GR" sz="2000" dirty="0" smtClean="0">
                <a:latin typeface="+mj-lt"/>
              </a:rPr>
              <a:t>Κουίζ γνώσεων για την Χειροσφαίριση</a:t>
            </a:r>
          </a:p>
          <a:p>
            <a:endParaRPr lang="el-GR" sz="2000" dirty="0" smtClean="0">
              <a:latin typeface="+mj-lt"/>
            </a:endParaRPr>
          </a:p>
          <a:p>
            <a:r>
              <a:rPr lang="el-GR" sz="2000" dirty="0" smtClean="0">
                <a:latin typeface="+mj-lt"/>
              </a:rPr>
              <a:t>Μπες στον παρακάτω σύνδεσμο και βρες τις σωστές απαντήσεις!!! </a:t>
            </a:r>
          </a:p>
          <a:p>
            <a:r>
              <a:rPr lang="el-GR" sz="2000" dirty="0" smtClean="0">
                <a:latin typeface="+mj-lt"/>
              </a:rPr>
              <a:t>Μην ξεχάσεις να χρησιμοποιήσεις το βιβλίο σου!!</a:t>
            </a:r>
          </a:p>
          <a:p>
            <a:endParaRPr lang="el-GR" sz="2400" b="1" dirty="0" smtClean="0"/>
          </a:p>
          <a:p>
            <a:endParaRPr lang="el-GR" sz="2400" b="1" dirty="0" smtClean="0">
              <a:latin typeface="+mj-lt"/>
            </a:endParaRPr>
          </a:p>
          <a:p>
            <a:endParaRPr lang="el-GR" sz="2400" b="1" dirty="0" smtClean="0">
              <a:latin typeface="+mj-lt"/>
            </a:endParaRPr>
          </a:p>
          <a:p>
            <a:endParaRPr lang="el-GR" sz="2400" b="1" dirty="0">
              <a:latin typeface="+mj-lt"/>
            </a:endParaRPr>
          </a:p>
        </p:txBody>
      </p:sp>
      <p:sp>
        <p:nvSpPr>
          <p:cNvPr id="13" name="4 - Θέση ημερομηνίας"/>
          <p:cNvSpPr>
            <a:spLocks noGrp="1"/>
          </p:cNvSpPr>
          <p:nvPr>
            <p:ph type="dt" sz="half" idx="10"/>
          </p:nvPr>
        </p:nvSpPr>
        <p:spPr>
          <a:xfrm>
            <a:off x="6400800" y="6519624"/>
            <a:ext cx="2289048" cy="365760"/>
          </a:xfrm>
        </p:spPr>
        <p:txBody>
          <a:bodyPr/>
          <a:lstStyle/>
          <a:p>
            <a:fld id="{973B7FFF-F3F0-4A02-9B66-ADB899510518}" type="datetime1">
              <a:rPr lang="el-GR" smtClean="0"/>
              <a:pPr/>
              <a:t>18/5/2020</a:t>
            </a:fld>
            <a:endParaRPr lang="el-GR" dirty="0"/>
          </a:p>
        </p:txBody>
      </p:sp>
      <p:sp>
        <p:nvSpPr>
          <p:cNvPr id="19" name="18 - Ορθογώνιο"/>
          <p:cNvSpPr/>
          <p:nvPr/>
        </p:nvSpPr>
        <p:spPr>
          <a:xfrm>
            <a:off x="683568" y="1844824"/>
            <a:ext cx="7848872" cy="646331"/>
          </a:xfrm>
          <a:prstGeom prst="rect">
            <a:avLst/>
          </a:prstGeom>
        </p:spPr>
        <p:txBody>
          <a:bodyPr wrap="square">
            <a:spAutoFit/>
          </a:bodyPr>
          <a:lstStyle/>
          <a:p>
            <a:endParaRPr lang="el-GR" b="1" dirty="0" smtClean="0">
              <a:latin typeface="+mj-lt"/>
            </a:endParaRPr>
          </a:p>
          <a:p>
            <a:r>
              <a:rPr lang="el-GR" b="1" dirty="0" smtClean="0">
                <a:latin typeface="+mj-lt"/>
              </a:rPr>
              <a:t> </a:t>
            </a:r>
            <a:endParaRPr lang="el-GR" b="1" dirty="0">
              <a:latin typeface="+mj-lt"/>
            </a:endParaRPr>
          </a:p>
        </p:txBody>
      </p:sp>
      <p:pic>
        <p:nvPicPr>
          <p:cNvPr id="62466" name="Picture 2">
            <a:hlinkClick r:id="rId2"/>
          </p:cNvPr>
          <p:cNvPicPr>
            <a:picLocks noChangeAspect="1" noChangeArrowheads="1"/>
          </p:cNvPicPr>
          <p:nvPr/>
        </p:nvPicPr>
        <p:blipFill>
          <a:blip r:embed="rId3" cstate="print"/>
          <a:stretch>
            <a:fillRect/>
          </a:stretch>
        </p:blipFill>
        <p:spPr bwMode="auto">
          <a:xfrm>
            <a:off x="1763688" y="2780928"/>
            <a:ext cx="4608512" cy="2479725"/>
          </a:xfrm>
          <a:prstGeom prst="rect">
            <a:avLst/>
          </a:prstGeom>
          <a:noFill/>
          <a:ln w="9525">
            <a:noFill/>
            <a:miter lim="800000"/>
            <a:headEnd/>
            <a:tailEnd/>
          </a:ln>
        </p:spPr>
      </p:pic>
      <p:sp>
        <p:nvSpPr>
          <p:cNvPr id="20" name="19 - TextBox">
            <a:hlinkClick r:id="rId4"/>
          </p:cNvPr>
          <p:cNvSpPr txBox="1"/>
          <p:nvPr/>
        </p:nvSpPr>
        <p:spPr>
          <a:xfrm>
            <a:off x="2267744" y="5445224"/>
            <a:ext cx="4392488" cy="646331"/>
          </a:xfrm>
          <a:prstGeom prst="rect">
            <a:avLst/>
          </a:prstGeom>
          <a:noFill/>
        </p:spPr>
        <p:txBody>
          <a:bodyPr wrap="square" rtlCol="0">
            <a:spAutoFit/>
          </a:bodyPr>
          <a:lstStyle/>
          <a:p>
            <a:r>
              <a:rPr lang="en-US" dirty="0" smtClean="0">
                <a:hlinkClick r:id="rId5"/>
              </a:rPr>
              <a:t>https://wordwall.net/resource/2136972/</a:t>
            </a:r>
            <a:endParaRPr lang="el-GR" dirty="0" smtClean="0"/>
          </a:p>
          <a:p>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 &amp; ΣΤ΄ ΤΑΞΗ                                                              </a:t>
            </a:r>
            <a:r>
              <a:rPr lang="el-GR" dirty="0" smtClean="0"/>
              <a:t>(2)</a:t>
            </a:r>
            <a:endParaRPr lang="el-GR" dirty="0"/>
          </a:p>
        </p:txBody>
      </p:sp>
      <p:sp>
        <p:nvSpPr>
          <p:cNvPr id="6" name="5 - Θέση αριθμού διαφάνειας"/>
          <p:cNvSpPr>
            <a:spLocks noGrp="1"/>
          </p:cNvSpPr>
          <p:nvPr>
            <p:ph type="sldNum" sz="quarter" idx="12"/>
          </p:nvPr>
        </p:nvSpPr>
        <p:spPr/>
        <p:txBody>
          <a:bodyPr/>
          <a:lstStyle/>
          <a:p>
            <a:fld id="{A148F466-0101-4B06-8825-D153163BF46E}" type="slidenum">
              <a:rPr lang="el-GR" smtClean="0"/>
              <a:pPr/>
              <a:t>5</a:t>
            </a:fld>
            <a:endParaRPr lang="el-GR" dirty="0"/>
          </a:p>
        </p:txBody>
      </p:sp>
      <p:sp>
        <p:nvSpPr>
          <p:cNvPr id="16" name="15 - TextBox"/>
          <p:cNvSpPr txBox="1"/>
          <p:nvPr/>
        </p:nvSpPr>
        <p:spPr>
          <a:xfrm>
            <a:off x="467544" y="1268760"/>
            <a:ext cx="8064896" cy="2800767"/>
          </a:xfrm>
          <a:prstGeom prst="rect">
            <a:avLst/>
          </a:prstGeom>
          <a:noFill/>
        </p:spPr>
        <p:txBody>
          <a:bodyPr wrap="square" rtlCol="0">
            <a:spAutoFit/>
          </a:bodyPr>
          <a:lstStyle/>
          <a:p>
            <a:r>
              <a:rPr lang="el-GR" sz="2000" b="1" dirty="0" smtClean="0">
                <a:latin typeface="+mj-lt"/>
              </a:rPr>
              <a:t>Θέμα: </a:t>
            </a:r>
            <a:r>
              <a:rPr lang="el-GR" sz="2000" dirty="0" smtClean="0">
                <a:latin typeface="+mj-lt"/>
              </a:rPr>
              <a:t>Κουίζ γνώσεων για την </a:t>
            </a:r>
            <a:r>
              <a:rPr lang="el-GR" sz="2000" dirty="0" smtClean="0">
                <a:latin typeface="+mj-lt"/>
              </a:rPr>
              <a:t>Καλαθο</a:t>
            </a:r>
            <a:r>
              <a:rPr lang="el-GR" sz="2000" dirty="0" smtClean="0">
                <a:latin typeface="+mj-lt"/>
              </a:rPr>
              <a:t>σφαίριση</a:t>
            </a:r>
            <a:endParaRPr lang="el-GR" sz="2000" dirty="0" smtClean="0">
              <a:latin typeface="+mj-lt"/>
            </a:endParaRPr>
          </a:p>
          <a:p>
            <a:endParaRPr lang="el-GR" sz="2000" dirty="0" smtClean="0">
              <a:latin typeface="+mj-lt"/>
            </a:endParaRPr>
          </a:p>
          <a:p>
            <a:r>
              <a:rPr lang="el-GR" sz="2000" dirty="0" smtClean="0">
                <a:latin typeface="+mj-lt"/>
              </a:rPr>
              <a:t>Μπες στον παρακάτω σύνδεσμο και βρες τις σωστές απαντήσεις!!! </a:t>
            </a:r>
          </a:p>
          <a:p>
            <a:r>
              <a:rPr lang="el-GR" sz="2000" dirty="0" smtClean="0">
                <a:latin typeface="+mj-lt"/>
              </a:rPr>
              <a:t>Μην ξεχάσεις να χρησιμοποιήσεις το βιβλίο σου!!</a:t>
            </a:r>
          </a:p>
          <a:p>
            <a:endParaRPr lang="el-GR" sz="2400" b="1" dirty="0" smtClean="0"/>
          </a:p>
          <a:p>
            <a:endParaRPr lang="el-GR" sz="2400" b="1" dirty="0" smtClean="0">
              <a:latin typeface="+mj-lt"/>
            </a:endParaRPr>
          </a:p>
          <a:p>
            <a:endParaRPr lang="el-GR" sz="2400" b="1" dirty="0" smtClean="0">
              <a:latin typeface="+mj-lt"/>
            </a:endParaRPr>
          </a:p>
          <a:p>
            <a:endParaRPr lang="el-GR" sz="2400" b="1" dirty="0">
              <a:latin typeface="+mj-lt"/>
            </a:endParaRPr>
          </a:p>
        </p:txBody>
      </p:sp>
      <p:sp>
        <p:nvSpPr>
          <p:cNvPr id="13" name="4 - Θέση ημερομηνίας"/>
          <p:cNvSpPr>
            <a:spLocks noGrp="1"/>
          </p:cNvSpPr>
          <p:nvPr>
            <p:ph type="dt" sz="half" idx="10"/>
          </p:nvPr>
        </p:nvSpPr>
        <p:spPr>
          <a:xfrm>
            <a:off x="6400800" y="6519624"/>
            <a:ext cx="2289048" cy="365760"/>
          </a:xfrm>
        </p:spPr>
        <p:txBody>
          <a:bodyPr/>
          <a:lstStyle/>
          <a:p>
            <a:fld id="{973B7FFF-F3F0-4A02-9B66-ADB899510518}" type="datetime1">
              <a:rPr lang="el-GR" smtClean="0"/>
              <a:pPr/>
              <a:t>18/5/2020</a:t>
            </a:fld>
            <a:endParaRPr lang="el-GR" dirty="0"/>
          </a:p>
        </p:txBody>
      </p:sp>
      <p:sp>
        <p:nvSpPr>
          <p:cNvPr id="19" name="18 - Ορθογώνιο"/>
          <p:cNvSpPr/>
          <p:nvPr/>
        </p:nvSpPr>
        <p:spPr>
          <a:xfrm>
            <a:off x="683568" y="1844824"/>
            <a:ext cx="7848872" cy="646331"/>
          </a:xfrm>
          <a:prstGeom prst="rect">
            <a:avLst/>
          </a:prstGeom>
        </p:spPr>
        <p:txBody>
          <a:bodyPr wrap="square">
            <a:spAutoFit/>
          </a:bodyPr>
          <a:lstStyle/>
          <a:p>
            <a:endParaRPr lang="el-GR" b="1" dirty="0" smtClean="0">
              <a:latin typeface="+mj-lt"/>
            </a:endParaRPr>
          </a:p>
          <a:p>
            <a:r>
              <a:rPr lang="el-GR" b="1" dirty="0" smtClean="0">
                <a:latin typeface="+mj-lt"/>
              </a:rPr>
              <a:t> </a:t>
            </a:r>
            <a:endParaRPr lang="el-GR" b="1" dirty="0">
              <a:latin typeface="+mj-lt"/>
            </a:endParaRPr>
          </a:p>
        </p:txBody>
      </p:sp>
      <p:pic>
        <p:nvPicPr>
          <p:cNvPr id="62466" name="Picture 2">
            <a:hlinkClick r:id="rId2"/>
          </p:cNvPr>
          <p:cNvPicPr>
            <a:picLocks noChangeAspect="1" noChangeArrowheads="1"/>
          </p:cNvPicPr>
          <p:nvPr/>
        </p:nvPicPr>
        <p:blipFill>
          <a:blip r:embed="rId3" cstate="print"/>
          <a:stretch>
            <a:fillRect/>
          </a:stretch>
        </p:blipFill>
        <p:spPr bwMode="auto">
          <a:xfrm>
            <a:off x="1763688" y="2780928"/>
            <a:ext cx="4608512" cy="2479725"/>
          </a:xfrm>
          <a:prstGeom prst="rect">
            <a:avLst/>
          </a:prstGeom>
          <a:noFill/>
          <a:ln w="9525">
            <a:noFill/>
            <a:miter lim="800000"/>
            <a:headEnd/>
            <a:tailEnd/>
          </a:ln>
        </p:spPr>
      </p:pic>
      <p:sp>
        <p:nvSpPr>
          <p:cNvPr id="20" name="19 - TextBox">
            <a:hlinkClick r:id="rId4"/>
          </p:cNvPr>
          <p:cNvSpPr txBox="1"/>
          <p:nvPr/>
        </p:nvSpPr>
        <p:spPr>
          <a:xfrm>
            <a:off x="2267744" y="5445224"/>
            <a:ext cx="4392488" cy="646331"/>
          </a:xfrm>
          <a:prstGeom prst="rect">
            <a:avLst/>
          </a:prstGeom>
          <a:noFill/>
        </p:spPr>
        <p:txBody>
          <a:bodyPr wrap="square" rtlCol="0">
            <a:spAutoFit/>
          </a:bodyPr>
          <a:lstStyle/>
          <a:p>
            <a:r>
              <a:rPr lang="en-US" dirty="0" smtClean="0">
                <a:hlinkClick r:id="rId5"/>
              </a:rPr>
              <a:t>https://wordwall.net/resource/2359325</a:t>
            </a:r>
            <a:r>
              <a:rPr lang="en-US" dirty="0" smtClean="0">
                <a:hlinkClick r:id="rId5"/>
              </a:rPr>
              <a:t>/</a:t>
            </a:r>
            <a:endParaRPr lang="el-GR" dirty="0" smtClean="0"/>
          </a:p>
          <a:p>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 &amp; ΣΤ΄ ΤΑΞΗ                                                              </a:t>
            </a:r>
            <a:r>
              <a:rPr lang="el-GR" dirty="0" smtClean="0"/>
              <a:t>(3)</a:t>
            </a:r>
            <a:endParaRPr lang="el-GR" dirty="0"/>
          </a:p>
        </p:txBody>
      </p:sp>
      <p:sp>
        <p:nvSpPr>
          <p:cNvPr id="6" name="5 - Θέση αριθμού διαφάνειας"/>
          <p:cNvSpPr>
            <a:spLocks noGrp="1"/>
          </p:cNvSpPr>
          <p:nvPr>
            <p:ph type="sldNum" sz="quarter" idx="12"/>
          </p:nvPr>
        </p:nvSpPr>
        <p:spPr/>
        <p:txBody>
          <a:bodyPr/>
          <a:lstStyle/>
          <a:p>
            <a:fld id="{A148F466-0101-4B06-8825-D153163BF46E}" type="slidenum">
              <a:rPr lang="el-GR" smtClean="0"/>
              <a:pPr/>
              <a:t>6</a:t>
            </a:fld>
            <a:endParaRPr lang="el-GR" dirty="0"/>
          </a:p>
        </p:txBody>
      </p:sp>
      <p:sp>
        <p:nvSpPr>
          <p:cNvPr id="16" name="15 - TextBox"/>
          <p:cNvSpPr txBox="1"/>
          <p:nvPr/>
        </p:nvSpPr>
        <p:spPr>
          <a:xfrm>
            <a:off x="467544" y="1268760"/>
            <a:ext cx="8064896" cy="2800767"/>
          </a:xfrm>
          <a:prstGeom prst="rect">
            <a:avLst/>
          </a:prstGeom>
          <a:noFill/>
        </p:spPr>
        <p:txBody>
          <a:bodyPr wrap="square" rtlCol="0">
            <a:spAutoFit/>
          </a:bodyPr>
          <a:lstStyle/>
          <a:p>
            <a:r>
              <a:rPr lang="el-GR" sz="2000" b="1" dirty="0" smtClean="0">
                <a:latin typeface="+mj-lt"/>
              </a:rPr>
              <a:t>Θέμα: </a:t>
            </a:r>
            <a:r>
              <a:rPr lang="el-GR" sz="2000" dirty="0" smtClean="0">
                <a:latin typeface="+mj-lt"/>
              </a:rPr>
              <a:t>Κουίζ γνώσεων για την </a:t>
            </a:r>
            <a:r>
              <a:rPr lang="el-GR" sz="2000" dirty="0" smtClean="0">
                <a:latin typeface="+mj-lt"/>
              </a:rPr>
              <a:t>Πετοσφαίριση</a:t>
            </a:r>
            <a:endParaRPr lang="el-GR" sz="2000" dirty="0" smtClean="0">
              <a:latin typeface="+mj-lt"/>
            </a:endParaRPr>
          </a:p>
          <a:p>
            <a:endParaRPr lang="el-GR" sz="2000" dirty="0" smtClean="0">
              <a:latin typeface="+mj-lt"/>
            </a:endParaRPr>
          </a:p>
          <a:p>
            <a:r>
              <a:rPr lang="el-GR" sz="2000" dirty="0" smtClean="0">
                <a:latin typeface="+mj-lt"/>
              </a:rPr>
              <a:t>Μπες στον παρακάτω σύνδεσμο και βρες τις σωστές απαντήσεις!!! </a:t>
            </a:r>
          </a:p>
          <a:p>
            <a:r>
              <a:rPr lang="el-GR" sz="2000" dirty="0" smtClean="0">
                <a:latin typeface="+mj-lt"/>
              </a:rPr>
              <a:t>Μην ξεχάσεις να χρησιμοποιήσεις το βιβλίο σου!!</a:t>
            </a:r>
          </a:p>
          <a:p>
            <a:endParaRPr lang="el-GR" sz="2400" b="1" dirty="0" smtClean="0"/>
          </a:p>
          <a:p>
            <a:endParaRPr lang="el-GR" sz="2400" b="1" dirty="0" smtClean="0">
              <a:latin typeface="+mj-lt"/>
            </a:endParaRPr>
          </a:p>
          <a:p>
            <a:endParaRPr lang="el-GR" sz="2400" b="1" dirty="0" smtClean="0">
              <a:latin typeface="+mj-lt"/>
            </a:endParaRPr>
          </a:p>
          <a:p>
            <a:endParaRPr lang="el-GR" sz="2400" b="1" dirty="0">
              <a:latin typeface="+mj-lt"/>
            </a:endParaRPr>
          </a:p>
        </p:txBody>
      </p:sp>
      <p:sp>
        <p:nvSpPr>
          <p:cNvPr id="13" name="4 - Θέση ημερομηνίας"/>
          <p:cNvSpPr>
            <a:spLocks noGrp="1"/>
          </p:cNvSpPr>
          <p:nvPr>
            <p:ph type="dt" sz="half" idx="10"/>
          </p:nvPr>
        </p:nvSpPr>
        <p:spPr>
          <a:xfrm>
            <a:off x="6400800" y="6519624"/>
            <a:ext cx="2289048" cy="365760"/>
          </a:xfrm>
        </p:spPr>
        <p:txBody>
          <a:bodyPr/>
          <a:lstStyle/>
          <a:p>
            <a:fld id="{973B7FFF-F3F0-4A02-9B66-ADB899510518}" type="datetime1">
              <a:rPr lang="el-GR" smtClean="0"/>
              <a:pPr/>
              <a:t>18/5/2020</a:t>
            </a:fld>
            <a:endParaRPr lang="el-GR" dirty="0"/>
          </a:p>
        </p:txBody>
      </p:sp>
      <p:sp>
        <p:nvSpPr>
          <p:cNvPr id="19" name="18 - Ορθογώνιο"/>
          <p:cNvSpPr/>
          <p:nvPr/>
        </p:nvSpPr>
        <p:spPr>
          <a:xfrm>
            <a:off x="683568" y="1844824"/>
            <a:ext cx="7848872" cy="646331"/>
          </a:xfrm>
          <a:prstGeom prst="rect">
            <a:avLst/>
          </a:prstGeom>
        </p:spPr>
        <p:txBody>
          <a:bodyPr wrap="square">
            <a:spAutoFit/>
          </a:bodyPr>
          <a:lstStyle/>
          <a:p>
            <a:endParaRPr lang="el-GR" b="1" dirty="0" smtClean="0">
              <a:latin typeface="+mj-lt"/>
            </a:endParaRPr>
          </a:p>
          <a:p>
            <a:r>
              <a:rPr lang="el-GR" b="1" dirty="0" smtClean="0">
                <a:latin typeface="+mj-lt"/>
              </a:rPr>
              <a:t> </a:t>
            </a:r>
            <a:endParaRPr lang="el-GR" b="1" dirty="0">
              <a:latin typeface="+mj-lt"/>
            </a:endParaRPr>
          </a:p>
        </p:txBody>
      </p:sp>
      <p:pic>
        <p:nvPicPr>
          <p:cNvPr id="62466" name="Picture 2">
            <a:hlinkClick r:id="rId2"/>
          </p:cNvPr>
          <p:cNvPicPr>
            <a:picLocks noChangeAspect="1" noChangeArrowheads="1"/>
          </p:cNvPicPr>
          <p:nvPr/>
        </p:nvPicPr>
        <p:blipFill>
          <a:blip r:embed="rId3" cstate="print"/>
          <a:stretch>
            <a:fillRect/>
          </a:stretch>
        </p:blipFill>
        <p:spPr bwMode="auto">
          <a:xfrm>
            <a:off x="1835697" y="2780928"/>
            <a:ext cx="4536504" cy="2479725"/>
          </a:xfrm>
          <a:prstGeom prst="rect">
            <a:avLst/>
          </a:prstGeom>
          <a:noFill/>
          <a:ln w="9525">
            <a:noFill/>
            <a:miter lim="800000"/>
            <a:headEnd/>
            <a:tailEnd/>
          </a:ln>
        </p:spPr>
      </p:pic>
      <p:sp>
        <p:nvSpPr>
          <p:cNvPr id="20" name="19 - TextBox">
            <a:hlinkClick r:id="rId4"/>
          </p:cNvPr>
          <p:cNvSpPr txBox="1"/>
          <p:nvPr/>
        </p:nvSpPr>
        <p:spPr>
          <a:xfrm>
            <a:off x="2267744" y="5445224"/>
            <a:ext cx="4392488" cy="646331"/>
          </a:xfrm>
          <a:prstGeom prst="rect">
            <a:avLst/>
          </a:prstGeom>
          <a:noFill/>
        </p:spPr>
        <p:txBody>
          <a:bodyPr wrap="square" rtlCol="0">
            <a:spAutoFit/>
          </a:bodyPr>
          <a:lstStyle/>
          <a:p>
            <a:r>
              <a:rPr lang="en-US" dirty="0" smtClean="0">
                <a:hlinkClick r:id="rId5"/>
              </a:rPr>
              <a:t>https://wordwall.net/resource/2364309</a:t>
            </a:r>
            <a:r>
              <a:rPr lang="en-US" dirty="0" smtClean="0">
                <a:hlinkClick r:id="rId5"/>
              </a:rPr>
              <a:t>/</a:t>
            </a:r>
            <a:endParaRPr lang="el-GR" dirty="0" smtClean="0"/>
          </a:p>
          <a:p>
            <a:endParaRPr lang="el-G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 &amp; ΣΤ΄ ΤΑΞΗ                                                              (4)</a:t>
            </a:r>
            <a:endParaRPr lang="el-GR" dirty="0"/>
          </a:p>
        </p:txBody>
      </p:sp>
      <p:sp>
        <p:nvSpPr>
          <p:cNvPr id="6" name="5 - Θέση αριθμού διαφάνειας"/>
          <p:cNvSpPr>
            <a:spLocks noGrp="1"/>
          </p:cNvSpPr>
          <p:nvPr>
            <p:ph type="sldNum" sz="quarter" idx="12"/>
          </p:nvPr>
        </p:nvSpPr>
        <p:spPr/>
        <p:txBody>
          <a:bodyPr/>
          <a:lstStyle/>
          <a:p>
            <a:fld id="{A148F466-0101-4B06-8825-D153163BF46E}" type="slidenum">
              <a:rPr lang="el-GR" smtClean="0"/>
              <a:pPr/>
              <a:t>7</a:t>
            </a:fld>
            <a:endParaRPr lang="el-GR" dirty="0"/>
          </a:p>
        </p:txBody>
      </p:sp>
      <p:sp>
        <p:nvSpPr>
          <p:cNvPr id="16" name="15 - TextBox"/>
          <p:cNvSpPr txBox="1"/>
          <p:nvPr/>
        </p:nvSpPr>
        <p:spPr>
          <a:xfrm>
            <a:off x="467544" y="1268760"/>
            <a:ext cx="8064896" cy="1015663"/>
          </a:xfrm>
          <a:prstGeom prst="rect">
            <a:avLst/>
          </a:prstGeom>
          <a:noFill/>
        </p:spPr>
        <p:txBody>
          <a:bodyPr wrap="square" rtlCol="0">
            <a:spAutoFit/>
          </a:bodyPr>
          <a:lstStyle/>
          <a:p>
            <a:r>
              <a:rPr lang="el-GR" sz="2000" b="1" dirty="0" smtClean="0">
                <a:latin typeface="+mj-lt"/>
              </a:rPr>
              <a:t>Θέμα: </a:t>
            </a:r>
            <a:r>
              <a:rPr lang="el-GR" sz="2000" dirty="0" smtClean="0">
                <a:latin typeface="+mj-lt"/>
              </a:rPr>
              <a:t>Κουίζ γνώσεων για το Ποδόσφαιρο</a:t>
            </a:r>
          </a:p>
          <a:p>
            <a:endParaRPr lang="el-GR" sz="2000" b="1" dirty="0" smtClean="0">
              <a:latin typeface="+mj-lt"/>
            </a:endParaRPr>
          </a:p>
          <a:p>
            <a:endParaRPr lang="el-GR" sz="2000" b="1" dirty="0">
              <a:latin typeface="+mj-lt"/>
            </a:endParaRPr>
          </a:p>
        </p:txBody>
      </p:sp>
      <p:sp>
        <p:nvSpPr>
          <p:cNvPr id="13" name="4 - Θέση ημερομηνίας"/>
          <p:cNvSpPr>
            <a:spLocks noGrp="1"/>
          </p:cNvSpPr>
          <p:nvPr>
            <p:ph type="dt" sz="half" idx="10"/>
          </p:nvPr>
        </p:nvSpPr>
        <p:spPr>
          <a:xfrm>
            <a:off x="6400800" y="6519624"/>
            <a:ext cx="2289048" cy="365760"/>
          </a:xfrm>
        </p:spPr>
        <p:txBody>
          <a:bodyPr/>
          <a:lstStyle/>
          <a:p>
            <a:fld id="{973B7FFF-F3F0-4A02-9B66-ADB899510518}" type="datetime1">
              <a:rPr lang="el-GR" smtClean="0"/>
              <a:pPr/>
              <a:t>18/5/2020</a:t>
            </a:fld>
            <a:endParaRPr lang="el-GR" dirty="0"/>
          </a:p>
        </p:txBody>
      </p:sp>
      <p:sp>
        <p:nvSpPr>
          <p:cNvPr id="19" name="18 - Ορθογώνιο"/>
          <p:cNvSpPr/>
          <p:nvPr/>
        </p:nvSpPr>
        <p:spPr>
          <a:xfrm>
            <a:off x="467544" y="1844824"/>
            <a:ext cx="8064896" cy="1261884"/>
          </a:xfrm>
          <a:prstGeom prst="rect">
            <a:avLst/>
          </a:prstGeom>
        </p:spPr>
        <p:txBody>
          <a:bodyPr wrap="square">
            <a:spAutoFit/>
          </a:bodyPr>
          <a:lstStyle/>
          <a:p>
            <a:r>
              <a:rPr lang="el-GR" sz="2000" dirty="0" smtClean="0">
                <a:latin typeface="+mj-lt"/>
              </a:rPr>
              <a:t>Μπες στον παρακάτω σύνδεσμο και βρες τις σωστές απαντήσεις!!! </a:t>
            </a:r>
          </a:p>
          <a:p>
            <a:r>
              <a:rPr lang="el-GR" sz="2000" dirty="0" smtClean="0">
                <a:latin typeface="+mj-lt"/>
              </a:rPr>
              <a:t>Μην ξεχάσεις να χρησιμοποιήσεις το βιβλίο σου!!</a:t>
            </a:r>
          </a:p>
          <a:p>
            <a:endParaRPr lang="el-GR" b="1" dirty="0" smtClean="0">
              <a:latin typeface="+mj-lt"/>
            </a:endParaRPr>
          </a:p>
          <a:p>
            <a:r>
              <a:rPr lang="el-GR" b="1" dirty="0" smtClean="0">
                <a:latin typeface="+mj-lt"/>
              </a:rPr>
              <a:t> </a:t>
            </a:r>
            <a:endParaRPr lang="el-GR" b="1" dirty="0">
              <a:latin typeface="+mj-lt"/>
            </a:endParaRPr>
          </a:p>
        </p:txBody>
      </p:sp>
      <p:pic>
        <p:nvPicPr>
          <p:cNvPr id="62466" name="Picture 2">
            <a:hlinkClick r:id="rId2"/>
          </p:cNvPr>
          <p:cNvPicPr>
            <a:picLocks noChangeAspect="1" noChangeArrowheads="1"/>
          </p:cNvPicPr>
          <p:nvPr/>
        </p:nvPicPr>
        <p:blipFill>
          <a:blip r:embed="rId3" cstate="print"/>
          <a:stretch>
            <a:fillRect/>
          </a:stretch>
        </p:blipFill>
        <p:spPr bwMode="auto">
          <a:xfrm>
            <a:off x="1835696" y="2852936"/>
            <a:ext cx="4608512" cy="2376264"/>
          </a:xfrm>
          <a:prstGeom prst="rect">
            <a:avLst/>
          </a:prstGeom>
          <a:noFill/>
          <a:ln w="9525">
            <a:noFill/>
            <a:miter lim="800000"/>
            <a:headEnd/>
            <a:tailEnd/>
          </a:ln>
        </p:spPr>
      </p:pic>
      <p:sp>
        <p:nvSpPr>
          <p:cNvPr id="20" name="19 - TextBox">
            <a:hlinkClick r:id="rId4"/>
          </p:cNvPr>
          <p:cNvSpPr txBox="1"/>
          <p:nvPr/>
        </p:nvSpPr>
        <p:spPr>
          <a:xfrm>
            <a:off x="2123728" y="5373216"/>
            <a:ext cx="4392488" cy="646331"/>
          </a:xfrm>
          <a:prstGeom prst="rect">
            <a:avLst/>
          </a:prstGeom>
          <a:noFill/>
        </p:spPr>
        <p:txBody>
          <a:bodyPr wrap="square" rtlCol="0">
            <a:spAutoFit/>
          </a:bodyPr>
          <a:lstStyle/>
          <a:p>
            <a:r>
              <a:rPr lang="en-US" dirty="0" smtClean="0">
                <a:hlinkClick r:id="rId5"/>
              </a:rPr>
              <a:t>https://wordwall.net/resource/2345825/</a:t>
            </a:r>
            <a:endParaRPr lang="el-GR" dirty="0" smtClean="0"/>
          </a:p>
          <a:p>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ΧΡΗΣΙΜΕΣ ΙΣΤΟΣΕΛΙΔΕΣ                                                              </a:t>
            </a:r>
            <a:endParaRPr lang="el-GR" dirty="0"/>
          </a:p>
        </p:txBody>
      </p:sp>
      <p:sp>
        <p:nvSpPr>
          <p:cNvPr id="3" name="2 - Θέση περιεχομένου"/>
          <p:cNvSpPr>
            <a:spLocks noGrp="1"/>
          </p:cNvSpPr>
          <p:nvPr>
            <p:ph sz="quarter" idx="1"/>
          </p:nvPr>
        </p:nvSpPr>
        <p:spPr>
          <a:xfrm>
            <a:off x="323528" y="1268760"/>
            <a:ext cx="8229600" cy="4896544"/>
          </a:xfrm>
        </p:spPr>
        <p:txBody>
          <a:bodyPr>
            <a:normAutofit/>
          </a:bodyPr>
          <a:lstStyle/>
          <a:p>
            <a:pPr algn="just">
              <a:buNone/>
            </a:pPr>
            <a:r>
              <a:rPr lang="el-GR" dirty="0" smtClean="0"/>
              <a:t>        </a:t>
            </a:r>
          </a:p>
          <a:p>
            <a:pPr>
              <a:buNone/>
            </a:pPr>
            <a:r>
              <a:rPr lang="el-GR" dirty="0" smtClean="0"/>
              <a:t>     </a:t>
            </a:r>
          </a:p>
          <a:p>
            <a:pPr>
              <a:buNone/>
            </a:pPr>
            <a:endParaRPr lang="el-GR" dirty="0"/>
          </a:p>
        </p:txBody>
      </p:sp>
      <p:sp>
        <p:nvSpPr>
          <p:cNvPr id="6" name="5 - Θέση αριθμού διαφάνειας"/>
          <p:cNvSpPr>
            <a:spLocks noGrp="1"/>
          </p:cNvSpPr>
          <p:nvPr>
            <p:ph type="sldNum" sz="quarter" idx="12"/>
          </p:nvPr>
        </p:nvSpPr>
        <p:spPr/>
        <p:txBody>
          <a:bodyPr/>
          <a:lstStyle/>
          <a:p>
            <a:fld id="{A148F466-0101-4B06-8825-D153163BF46E}" type="slidenum">
              <a:rPr lang="el-GR" smtClean="0"/>
              <a:pPr/>
              <a:t>8</a:t>
            </a:fld>
            <a:endParaRPr lang="el-GR" dirty="0"/>
          </a:p>
        </p:txBody>
      </p:sp>
      <p:sp>
        <p:nvSpPr>
          <p:cNvPr id="9" name="8 - TextBox">
            <a:hlinkClick r:id="rId2"/>
          </p:cNvPr>
          <p:cNvSpPr txBox="1"/>
          <p:nvPr/>
        </p:nvSpPr>
        <p:spPr>
          <a:xfrm>
            <a:off x="539552" y="1700809"/>
            <a:ext cx="6984776" cy="3600986"/>
          </a:xfrm>
          <a:prstGeom prst="rect">
            <a:avLst/>
          </a:prstGeom>
          <a:noFill/>
        </p:spPr>
        <p:txBody>
          <a:bodyPr wrap="square" rtlCol="0">
            <a:spAutoFit/>
          </a:bodyPr>
          <a:lstStyle/>
          <a:p>
            <a:r>
              <a:rPr lang="el-GR" sz="2400" dirty="0" smtClean="0">
                <a:latin typeface="+mj-lt"/>
              </a:rPr>
              <a:t>Βιβλίο μαθητή (Ε΄ &amp; ΣΤ΄ τάξη)</a:t>
            </a:r>
          </a:p>
          <a:p>
            <a:r>
              <a:rPr lang="en-US" sz="2400" dirty="0" smtClean="0">
                <a:latin typeface="+mj-lt"/>
                <a:hlinkClick r:id="rId2"/>
              </a:rPr>
              <a:t>http://ebooks.edu.gr/modules/ebook/show.php/DSDIM-G100/156/1110,4046/</a:t>
            </a:r>
            <a:endParaRPr lang="el-GR" sz="2400" dirty="0" smtClean="0">
              <a:latin typeface="+mj-lt"/>
            </a:endParaRPr>
          </a:p>
          <a:p>
            <a:endParaRPr lang="el-GR" sz="2400" dirty="0" smtClean="0"/>
          </a:p>
          <a:p>
            <a:endParaRPr lang="el-GR" sz="2400" dirty="0" smtClean="0"/>
          </a:p>
          <a:p>
            <a:endParaRPr lang="el-GR" dirty="0" smtClean="0"/>
          </a:p>
          <a:p>
            <a:endParaRPr lang="el-GR" dirty="0" smtClean="0"/>
          </a:p>
          <a:p>
            <a:endParaRPr lang="el-GR" dirty="0" smtClean="0"/>
          </a:p>
          <a:p>
            <a:endParaRPr lang="el-GR" dirty="0" smtClean="0"/>
          </a:p>
          <a:p>
            <a:endParaRPr lang="el-GR" dirty="0" smtClean="0"/>
          </a:p>
          <a:p>
            <a:endParaRPr lang="el-GR" dirty="0"/>
          </a:p>
        </p:txBody>
      </p:sp>
      <p:sp>
        <p:nvSpPr>
          <p:cNvPr id="8" name="4 - Θέση ημερομηνίας"/>
          <p:cNvSpPr>
            <a:spLocks noGrp="1"/>
          </p:cNvSpPr>
          <p:nvPr>
            <p:ph type="dt" sz="half" idx="10"/>
          </p:nvPr>
        </p:nvSpPr>
        <p:spPr>
          <a:xfrm>
            <a:off x="6400800" y="6356350"/>
            <a:ext cx="2289048" cy="365760"/>
          </a:xfrm>
        </p:spPr>
        <p:txBody>
          <a:bodyPr/>
          <a:lstStyle/>
          <a:p>
            <a:fld id="{46DA7474-BC92-4788-A7C6-04F35B8C836D}" type="datetime1">
              <a:rPr lang="el-GR" smtClean="0"/>
              <a:pPr/>
              <a:t>18/5/2020</a:t>
            </a:fld>
            <a:endParaRPr lang="el-GR" dirty="0"/>
          </a:p>
        </p:txBody>
      </p:sp>
      <p:pic>
        <p:nvPicPr>
          <p:cNvPr id="10" name="9 - Εικόνα" descr="Screenshot_2020-05-18 ΦΥΣΙΚΗ ΑΓΩΓΗ Δ Π Ε Γ' ΑΘΗΝΑΣ.png"/>
          <p:cNvPicPr>
            <a:picLocks noChangeAspect="1"/>
          </p:cNvPicPr>
          <p:nvPr/>
        </p:nvPicPr>
        <p:blipFill>
          <a:blip r:embed="rId3" cstate="print"/>
          <a:stretch>
            <a:fillRect/>
          </a:stretch>
        </p:blipFill>
        <p:spPr>
          <a:xfrm>
            <a:off x="3612210" y="3284984"/>
            <a:ext cx="1647245" cy="2232248"/>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323528" y="1268760"/>
            <a:ext cx="8229600" cy="4896544"/>
          </a:xfrm>
        </p:spPr>
        <p:txBody>
          <a:bodyPr>
            <a:normAutofit/>
          </a:bodyPr>
          <a:lstStyle/>
          <a:p>
            <a:pPr algn="just">
              <a:buNone/>
            </a:pPr>
            <a:r>
              <a:rPr lang="el-GR" dirty="0" smtClean="0"/>
              <a:t>        </a:t>
            </a:r>
          </a:p>
          <a:p>
            <a:pPr>
              <a:buNone/>
            </a:pPr>
            <a:r>
              <a:rPr lang="el-GR" dirty="0" smtClean="0"/>
              <a:t>     </a:t>
            </a:r>
          </a:p>
          <a:p>
            <a:pPr>
              <a:buNone/>
            </a:pPr>
            <a:endParaRPr lang="el-GR" dirty="0"/>
          </a:p>
        </p:txBody>
      </p:sp>
      <p:sp>
        <p:nvSpPr>
          <p:cNvPr id="6" name="5 - Θέση αριθμού διαφάνειας"/>
          <p:cNvSpPr>
            <a:spLocks noGrp="1"/>
          </p:cNvSpPr>
          <p:nvPr>
            <p:ph type="sldNum" sz="quarter" idx="12"/>
          </p:nvPr>
        </p:nvSpPr>
        <p:spPr/>
        <p:txBody>
          <a:bodyPr/>
          <a:lstStyle/>
          <a:p>
            <a:fld id="{A148F466-0101-4B06-8825-D153163BF46E}" type="slidenum">
              <a:rPr lang="el-GR" smtClean="0"/>
              <a:pPr/>
              <a:t>9</a:t>
            </a:fld>
            <a:endParaRPr lang="el-GR" dirty="0"/>
          </a:p>
        </p:txBody>
      </p:sp>
      <p:sp>
        <p:nvSpPr>
          <p:cNvPr id="9" name="8 - TextBox">
            <a:hlinkClick r:id="rId2"/>
          </p:cNvPr>
          <p:cNvSpPr txBox="1"/>
          <p:nvPr/>
        </p:nvSpPr>
        <p:spPr>
          <a:xfrm>
            <a:off x="683568" y="2204864"/>
            <a:ext cx="7992888" cy="2492990"/>
          </a:xfrm>
          <a:prstGeom prst="rect">
            <a:avLst/>
          </a:prstGeom>
          <a:noFill/>
        </p:spPr>
        <p:txBody>
          <a:bodyPr wrap="square" rtlCol="0">
            <a:spAutoFit/>
          </a:bodyPr>
          <a:lstStyle/>
          <a:p>
            <a:endParaRPr lang="el-GR" sz="2400" dirty="0" smtClean="0"/>
          </a:p>
          <a:p>
            <a:endParaRPr lang="el-GR" sz="2400" dirty="0" smtClean="0"/>
          </a:p>
          <a:p>
            <a:endParaRPr lang="el-GR" dirty="0" smtClean="0"/>
          </a:p>
          <a:p>
            <a:endParaRPr lang="el-GR" dirty="0" smtClean="0"/>
          </a:p>
          <a:p>
            <a:endParaRPr lang="el-GR" dirty="0" smtClean="0"/>
          </a:p>
          <a:p>
            <a:endParaRPr lang="el-GR" dirty="0" smtClean="0"/>
          </a:p>
          <a:p>
            <a:endParaRPr lang="el-GR" dirty="0" smtClean="0"/>
          </a:p>
          <a:p>
            <a:endParaRPr lang="el-GR" dirty="0"/>
          </a:p>
        </p:txBody>
      </p:sp>
      <p:sp>
        <p:nvSpPr>
          <p:cNvPr id="7" name="4 - Θέση ημερομηνίας"/>
          <p:cNvSpPr>
            <a:spLocks noGrp="1"/>
          </p:cNvSpPr>
          <p:nvPr>
            <p:ph type="dt" sz="half" idx="10"/>
          </p:nvPr>
        </p:nvSpPr>
        <p:spPr>
          <a:xfrm>
            <a:off x="6400800" y="6356350"/>
            <a:ext cx="2289048" cy="365760"/>
          </a:xfrm>
        </p:spPr>
        <p:txBody>
          <a:bodyPr/>
          <a:lstStyle/>
          <a:p>
            <a:fld id="{0E6DEDEF-F535-4F05-84C7-B6273DE12A4D}" type="datetime1">
              <a:rPr lang="el-GR" smtClean="0"/>
              <a:pPr/>
              <a:t>18/5/2020</a:t>
            </a:fld>
            <a:endParaRPr lang="el-GR" dirty="0"/>
          </a:p>
        </p:txBody>
      </p:sp>
      <p:pic>
        <p:nvPicPr>
          <p:cNvPr id="8" name="7 - Εικόνα"/>
          <p:cNvPicPr/>
          <p:nvPr/>
        </p:nvPicPr>
        <p:blipFill>
          <a:blip r:embed="rId3" cstate="print"/>
          <a:srcRect/>
          <a:stretch>
            <a:fillRect/>
          </a:stretch>
        </p:blipFill>
        <p:spPr bwMode="auto">
          <a:xfrm>
            <a:off x="1043608" y="1628800"/>
            <a:ext cx="4772025" cy="3619500"/>
          </a:xfrm>
          <a:prstGeom prst="rect">
            <a:avLst/>
          </a:prstGeom>
          <a:noFill/>
          <a:ln w="9525">
            <a:noFill/>
            <a:miter lim="800000"/>
            <a:headEnd/>
            <a:tailEnd/>
          </a:ln>
        </p:spPr>
      </p:pic>
      <p:pic>
        <p:nvPicPr>
          <p:cNvPr id="10" name="9 - Εικόνα" descr="IMG_2106.jpg"/>
          <p:cNvPicPr/>
          <p:nvPr/>
        </p:nvPicPr>
        <p:blipFill>
          <a:blip r:embed="rId4" cstate="print"/>
          <a:stretch>
            <a:fillRect/>
          </a:stretch>
        </p:blipFill>
        <p:spPr>
          <a:xfrm>
            <a:off x="6012160" y="1556792"/>
            <a:ext cx="2691006" cy="3619500"/>
          </a:xfrm>
          <a:prstGeom prst="rect">
            <a:avLst/>
          </a:prstGeom>
          <a:ln>
            <a:solidFill>
              <a:schemeClr val="accent3"/>
            </a:solidFill>
          </a:ln>
        </p:spPr>
      </p:pic>
      <p:sp>
        <p:nvSpPr>
          <p:cNvPr id="11" name="10 - TextBox"/>
          <p:cNvSpPr txBox="1"/>
          <p:nvPr/>
        </p:nvSpPr>
        <p:spPr>
          <a:xfrm>
            <a:off x="611560" y="548680"/>
            <a:ext cx="5112568" cy="584775"/>
          </a:xfrm>
          <a:prstGeom prst="rect">
            <a:avLst/>
          </a:prstGeom>
          <a:noFill/>
        </p:spPr>
        <p:txBody>
          <a:bodyPr wrap="square" rtlCol="0">
            <a:spAutoFit/>
          </a:bodyPr>
          <a:lstStyle/>
          <a:p>
            <a:r>
              <a:rPr lang="el-GR" sz="3200" dirty="0" smtClean="0">
                <a:latin typeface="+mj-lt"/>
              </a:rPr>
              <a:t>ΧΡΗΣΙΜΕΣ ΟΔΗΓΙΕΣ</a:t>
            </a:r>
            <a:endParaRPr lang="el-GR" sz="3200" dirty="0">
              <a:latin typeface="+mj-lt"/>
            </a:endParaRPr>
          </a:p>
        </p:txBody>
      </p:sp>
      <p:sp>
        <p:nvSpPr>
          <p:cNvPr id="3073" name="Rectangle 1"/>
          <p:cNvSpPr>
            <a:spLocks noChangeArrowheads="1"/>
          </p:cNvSpPr>
          <p:nvPr/>
        </p:nvSpPr>
        <p:spPr bwMode="auto">
          <a:xfrm>
            <a:off x="2051720" y="5445224"/>
            <a:ext cx="4968552"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dirty="0" smtClean="0">
                <a:ln>
                  <a:noFill/>
                </a:ln>
                <a:solidFill>
                  <a:schemeClr val="tx1"/>
                </a:solidFill>
                <a:effectLst/>
                <a:latin typeface="Bahnschrift Light" pitchFamily="34" charset="0"/>
                <a:ea typeface="Calibri" pitchFamily="34" charset="0"/>
                <a:cs typeface="Times New Roman" pitchFamily="18" charset="0"/>
              </a:rPr>
              <a:t>Πηγή: </a:t>
            </a:r>
            <a:r>
              <a:rPr kumimoji="0" lang="el-GR" sz="1200" b="0" i="0" u="none" strike="noStrike" cap="none" normalizeH="0" baseline="0" dirty="0" smtClean="0">
                <a:ln>
                  <a:noFill/>
                </a:ln>
                <a:solidFill>
                  <a:schemeClr val="tx1"/>
                </a:solidFill>
                <a:effectLst/>
                <a:latin typeface="Bahnschrift Light" pitchFamily="34" charset="0"/>
                <a:ea typeface="Calibri" pitchFamily="34" charset="0"/>
                <a:cs typeface="Times New Roman" pitchFamily="18" charset="0"/>
                <a:hlinkClick r:id="rId5"/>
              </a:rPr>
              <a:t>http://dim-episkopi-lem.schools.ac.cy/</a:t>
            </a: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ίζες">
  <a:themeElements>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Ρίζες">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Ρίζες">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5678</TotalTime>
  <Words>371</Words>
  <Application>Microsoft Office PowerPoint</Application>
  <PresentationFormat>Προβολή στην οθόνη (4:3)</PresentationFormat>
  <Paragraphs>107</Paragraphs>
  <Slides>9</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9</vt:i4>
      </vt:variant>
    </vt:vector>
  </HeadingPairs>
  <TitlesOfParts>
    <vt:vector size="10" baseType="lpstr">
      <vt:lpstr>Ρίζες</vt:lpstr>
      <vt:lpstr>Ασύγχρονη Εκπαίδευση «Μένουμε ασφαλείς και μαθαίνουμε για τα ομαδικά αθλήματα (Ε΄ &amp; ΣΤ΄ τάξη)»</vt:lpstr>
      <vt:lpstr>Μήνυμα προς τους γονείς</vt:lpstr>
      <vt:lpstr>Τι είναι η Ασύγχρονη εκπαίδευση</vt:lpstr>
      <vt:lpstr>Ε΄ &amp; ΣΤ΄ ΤΑΞΗ                                                              (1)</vt:lpstr>
      <vt:lpstr>Ε΄ &amp; ΣΤ΄ ΤΑΞΗ                                                              (2)</vt:lpstr>
      <vt:lpstr>Ε΄ &amp; ΣΤ΄ ΤΑΞΗ                                                              (3)</vt:lpstr>
      <vt:lpstr>Ε΄ &amp; ΣΤ΄ ΤΑΞΗ                                                              (4)</vt:lpstr>
      <vt:lpstr>ΧΡΗΣΙΜΕΣ ΙΣΤΟΣΕΛΙΔΕΣ                                                              </vt:lpstr>
      <vt:lpstr>Διαφάνεια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211</cp:revision>
  <dcterms:created xsi:type="dcterms:W3CDTF">2020-03-19T17:35:29Z</dcterms:created>
  <dcterms:modified xsi:type="dcterms:W3CDTF">2020-05-18T14:47:21Z</dcterms:modified>
</cp:coreProperties>
</file>